
<file path=[Content_Types].xml><?xml version="1.0" encoding="utf-8"?>
<Types xmlns="http://schemas.openxmlformats.org/package/2006/content-types">
  <Default Extension="jpeg" ContentType="image/jpeg"/>
  <Default Extension="mkv" ContentType="video/unknown"/>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75" r:id="rId3"/>
    <p:sldId id="276" r:id="rId4"/>
    <p:sldId id="257" r:id="rId5"/>
    <p:sldId id="258" r:id="rId6"/>
    <p:sldId id="273" r:id="rId7"/>
    <p:sldId id="274" r:id="rId8"/>
    <p:sldId id="277" r:id="rId9"/>
    <p:sldId id="278" r:id="rId10"/>
    <p:sldId id="280" r:id="rId11"/>
    <p:sldId id="281" r:id="rId12"/>
    <p:sldId id="270" r:id="rId13"/>
    <p:sldId id="271" r:id="rId14"/>
    <p:sldId id="279" r:id="rId15"/>
    <p:sldId id="272"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3"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showGuides="1">
      <p:cViewPr varScale="1">
        <p:scale>
          <a:sx n="59" d="100"/>
          <a:sy n="59" d="100"/>
        </p:scale>
        <p:origin x="892" y="60"/>
      </p:cViewPr>
      <p:guideLst>
        <p:guide orient="horz" pos="2183"/>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jpeg>
</file>

<file path=ppt/media/image3.PNG>
</file>

<file path=ppt/media/image4.PNG>
</file>

<file path=ppt/media/image5.PNG>
</file>

<file path=ppt/media/image6.png>
</file>

<file path=ppt/media/media1.mk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980408-9CF0-0855-B045-65D2E057A12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7ECEAEA-8529-538B-E018-758455912BD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6445D63-9AA7-D8C5-10BF-91F9A08CCCF5}"/>
              </a:ext>
            </a:extLst>
          </p:cNvPr>
          <p:cNvSpPr>
            <a:spLocks noGrp="1"/>
          </p:cNvSpPr>
          <p:nvPr>
            <p:ph type="dt" sz="half" idx="10"/>
          </p:nvPr>
        </p:nvSpPr>
        <p:spPr/>
        <p:txBody>
          <a:bodyPr/>
          <a:lstStyle/>
          <a:p>
            <a:fld id="{4EF2497A-C612-4C67-93A1-C33F6C0C52FA}" type="datetimeFigureOut">
              <a:rPr lang="en-US" smtClean="0"/>
              <a:t>5/12/2024</a:t>
            </a:fld>
            <a:endParaRPr lang="en-US"/>
          </a:p>
        </p:txBody>
      </p:sp>
      <p:sp>
        <p:nvSpPr>
          <p:cNvPr id="5" name="Footer Placeholder 4">
            <a:extLst>
              <a:ext uri="{FF2B5EF4-FFF2-40B4-BE49-F238E27FC236}">
                <a16:creationId xmlns:a16="http://schemas.microsoft.com/office/drawing/2014/main" id="{33C639A7-E2CE-5849-E796-5270B41EBFB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86A02C-4EBA-7E1B-59F6-F8569E673D45}"/>
              </a:ext>
            </a:extLst>
          </p:cNvPr>
          <p:cNvSpPr>
            <a:spLocks noGrp="1"/>
          </p:cNvSpPr>
          <p:nvPr>
            <p:ph type="sldNum" sz="quarter" idx="12"/>
          </p:nvPr>
        </p:nvSpPr>
        <p:spPr/>
        <p:txBody>
          <a:bodyPr/>
          <a:lstStyle/>
          <a:p>
            <a:fld id="{BD345D12-F397-4785-B5BC-6C79F2E686E2}" type="slidenum">
              <a:rPr lang="en-US" smtClean="0"/>
              <a:t>‹#›</a:t>
            </a:fld>
            <a:endParaRPr lang="en-US"/>
          </a:p>
        </p:txBody>
      </p:sp>
    </p:spTree>
    <p:extLst>
      <p:ext uri="{BB962C8B-B14F-4D97-AF65-F5344CB8AC3E}">
        <p14:creationId xmlns:p14="http://schemas.microsoft.com/office/powerpoint/2010/main" val="129758445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F79DDB-D7E8-DB48-1BEE-6B5200719A8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839F33A-752F-1AD9-26CD-1511972F723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01848F-EC2A-567B-464C-9523499449E4}"/>
              </a:ext>
            </a:extLst>
          </p:cNvPr>
          <p:cNvSpPr>
            <a:spLocks noGrp="1"/>
          </p:cNvSpPr>
          <p:nvPr>
            <p:ph type="dt" sz="half" idx="10"/>
          </p:nvPr>
        </p:nvSpPr>
        <p:spPr/>
        <p:txBody>
          <a:bodyPr/>
          <a:lstStyle/>
          <a:p>
            <a:fld id="{4EF2497A-C612-4C67-93A1-C33F6C0C52FA}" type="datetimeFigureOut">
              <a:rPr lang="en-US" smtClean="0"/>
              <a:t>5/12/2024</a:t>
            </a:fld>
            <a:endParaRPr lang="en-US"/>
          </a:p>
        </p:txBody>
      </p:sp>
      <p:sp>
        <p:nvSpPr>
          <p:cNvPr id="5" name="Footer Placeholder 4">
            <a:extLst>
              <a:ext uri="{FF2B5EF4-FFF2-40B4-BE49-F238E27FC236}">
                <a16:creationId xmlns:a16="http://schemas.microsoft.com/office/drawing/2014/main" id="{3F429009-0041-BD52-A97A-4FC6C4EDE9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58571B7-4864-B446-F658-6AB53E8FBFDC}"/>
              </a:ext>
            </a:extLst>
          </p:cNvPr>
          <p:cNvSpPr>
            <a:spLocks noGrp="1"/>
          </p:cNvSpPr>
          <p:nvPr>
            <p:ph type="sldNum" sz="quarter" idx="12"/>
          </p:nvPr>
        </p:nvSpPr>
        <p:spPr/>
        <p:txBody>
          <a:bodyPr/>
          <a:lstStyle/>
          <a:p>
            <a:fld id="{BD345D12-F397-4785-B5BC-6C79F2E686E2}" type="slidenum">
              <a:rPr lang="en-US" smtClean="0"/>
              <a:t>‹#›</a:t>
            </a:fld>
            <a:endParaRPr lang="en-US"/>
          </a:p>
        </p:txBody>
      </p:sp>
    </p:spTree>
    <p:extLst>
      <p:ext uri="{BB962C8B-B14F-4D97-AF65-F5344CB8AC3E}">
        <p14:creationId xmlns:p14="http://schemas.microsoft.com/office/powerpoint/2010/main" val="34214986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31E1051-189E-3D51-A91E-A10E7256654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D651DEA-C1AE-BF8E-667D-43E6E96EEB8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9106E16-C6ED-81C8-319F-DD1EA8EECC3F}"/>
              </a:ext>
            </a:extLst>
          </p:cNvPr>
          <p:cNvSpPr>
            <a:spLocks noGrp="1"/>
          </p:cNvSpPr>
          <p:nvPr>
            <p:ph type="dt" sz="half" idx="10"/>
          </p:nvPr>
        </p:nvSpPr>
        <p:spPr/>
        <p:txBody>
          <a:bodyPr/>
          <a:lstStyle/>
          <a:p>
            <a:fld id="{4EF2497A-C612-4C67-93A1-C33F6C0C52FA}" type="datetimeFigureOut">
              <a:rPr lang="en-US" smtClean="0"/>
              <a:t>5/12/2024</a:t>
            </a:fld>
            <a:endParaRPr lang="en-US"/>
          </a:p>
        </p:txBody>
      </p:sp>
      <p:sp>
        <p:nvSpPr>
          <p:cNvPr id="5" name="Footer Placeholder 4">
            <a:extLst>
              <a:ext uri="{FF2B5EF4-FFF2-40B4-BE49-F238E27FC236}">
                <a16:creationId xmlns:a16="http://schemas.microsoft.com/office/drawing/2014/main" id="{47DD787B-DA66-2B88-1779-27D8700D98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BA7832-EA5C-F1C8-CD65-2BE43794B086}"/>
              </a:ext>
            </a:extLst>
          </p:cNvPr>
          <p:cNvSpPr>
            <a:spLocks noGrp="1"/>
          </p:cNvSpPr>
          <p:nvPr>
            <p:ph type="sldNum" sz="quarter" idx="12"/>
          </p:nvPr>
        </p:nvSpPr>
        <p:spPr/>
        <p:txBody>
          <a:bodyPr/>
          <a:lstStyle/>
          <a:p>
            <a:fld id="{BD345D12-F397-4785-B5BC-6C79F2E686E2}" type="slidenum">
              <a:rPr lang="en-US" smtClean="0"/>
              <a:t>‹#›</a:t>
            </a:fld>
            <a:endParaRPr lang="en-US"/>
          </a:p>
        </p:txBody>
      </p:sp>
    </p:spTree>
    <p:extLst>
      <p:ext uri="{BB962C8B-B14F-4D97-AF65-F5344CB8AC3E}">
        <p14:creationId xmlns:p14="http://schemas.microsoft.com/office/powerpoint/2010/main" val="35533129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82A88-1C53-0F4F-4BA9-1F0F519045D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B41943A-FDC6-7768-068F-FCC28775A47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ABBCBF2-C13D-4A12-F2B5-98CCE7120162}"/>
              </a:ext>
            </a:extLst>
          </p:cNvPr>
          <p:cNvSpPr>
            <a:spLocks noGrp="1"/>
          </p:cNvSpPr>
          <p:nvPr>
            <p:ph type="dt" sz="half" idx="10"/>
          </p:nvPr>
        </p:nvSpPr>
        <p:spPr/>
        <p:txBody>
          <a:bodyPr/>
          <a:lstStyle/>
          <a:p>
            <a:fld id="{4EF2497A-C612-4C67-93A1-C33F6C0C52FA}" type="datetimeFigureOut">
              <a:rPr lang="en-US" smtClean="0"/>
              <a:t>5/12/2024</a:t>
            </a:fld>
            <a:endParaRPr lang="en-US"/>
          </a:p>
        </p:txBody>
      </p:sp>
      <p:sp>
        <p:nvSpPr>
          <p:cNvPr id="5" name="Footer Placeholder 4">
            <a:extLst>
              <a:ext uri="{FF2B5EF4-FFF2-40B4-BE49-F238E27FC236}">
                <a16:creationId xmlns:a16="http://schemas.microsoft.com/office/drawing/2014/main" id="{E67290C6-B18F-D90E-3E93-CED61E28E0D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19C8F48-AE13-9F3D-64BA-57B409C019E1}"/>
              </a:ext>
            </a:extLst>
          </p:cNvPr>
          <p:cNvSpPr>
            <a:spLocks noGrp="1"/>
          </p:cNvSpPr>
          <p:nvPr>
            <p:ph type="sldNum" sz="quarter" idx="12"/>
          </p:nvPr>
        </p:nvSpPr>
        <p:spPr/>
        <p:txBody>
          <a:bodyPr/>
          <a:lstStyle/>
          <a:p>
            <a:fld id="{BD345D12-F397-4785-B5BC-6C79F2E686E2}" type="slidenum">
              <a:rPr lang="en-US" smtClean="0"/>
              <a:t>‹#›</a:t>
            </a:fld>
            <a:endParaRPr lang="en-US"/>
          </a:p>
        </p:txBody>
      </p:sp>
    </p:spTree>
    <p:extLst>
      <p:ext uri="{BB962C8B-B14F-4D97-AF65-F5344CB8AC3E}">
        <p14:creationId xmlns:p14="http://schemas.microsoft.com/office/powerpoint/2010/main" val="20320392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77E3D2-6F46-7F9C-DB2C-5DC3D95EB32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3C77815-CAC4-3DB0-D8BD-5F36E7CBB1A2}"/>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566E558-7810-A5AB-8DAE-7BD16AF2EC43}"/>
              </a:ext>
            </a:extLst>
          </p:cNvPr>
          <p:cNvSpPr>
            <a:spLocks noGrp="1"/>
          </p:cNvSpPr>
          <p:nvPr>
            <p:ph type="dt" sz="half" idx="10"/>
          </p:nvPr>
        </p:nvSpPr>
        <p:spPr/>
        <p:txBody>
          <a:bodyPr/>
          <a:lstStyle/>
          <a:p>
            <a:fld id="{4EF2497A-C612-4C67-93A1-C33F6C0C52FA}" type="datetimeFigureOut">
              <a:rPr lang="en-US" smtClean="0"/>
              <a:t>5/12/2024</a:t>
            </a:fld>
            <a:endParaRPr lang="en-US"/>
          </a:p>
        </p:txBody>
      </p:sp>
      <p:sp>
        <p:nvSpPr>
          <p:cNvPr id="5" name="Footer Placeholder 4">
            <a:extLst>
              <a:ext uri="{FF2B5EF4-FFF2-40B4-BE49-F238E27FC236}">
                <a16:creationId xmlns:a16="http://schemas.microsoft.com/office/drawing/2014/main" id="{9A7A2FEE-945D-2886-0310-85AA0135F75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BEB2E1-4E3B-3CB2-C194-6AC50CFFC058}"/>
              </a:ext>
            </a:extLst>
          </p:cNvPr>
          <p:cNvSpPr>
            <a:spLocks noGrp="1"/>
          </p:cNvSpPr>
          <p:nvPr>
            <p:ph type="sldNum" sz="quarter" idx="12"/>
          </p:nvPr>
        </p:nvSpPr>
        <p:spPr/>
        <p:txBody>
          <a:bodyPr/>
          <a:lstStyle/>
          <a:p>
            <a:fld id="{BD345D12-F397-4785-B5BC-6C79F2E686E2}" type="slidenum">
              <a:rPr lang="en-US" smtClean="0"/>
              <a:t>‹#›</a:t>
            </a:fld>
            <a:endParaRPr lang="en-US"/>
          </a:p>
        </p:txBody>
      </p:sp>
    </p:spTree>
    <p:extLst>
      <p:ext uri="{BB962C8B-B14F-4D97-AF65-F5344CB8AC3E}">
        <p14:creationId xmlns:p14="http://schemas.microsoft.com/office/powerpoint/2010/main" val="28162672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147CEC-46CF-21E2-05DC-65B1A792755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AB685A8-4ED2-5B0B-9B91-30610BC9266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D9808DA-238A-E333-1A2A-4D0961434A6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DD6A8B4-82DF-BD18-28EA-A6820849A6FD}"/>
              </a:ext>
            </a:extLst>
          </p:cNvPr>
          <p:cNvSpPr>
            <a:spLocks noGrp="1"/>
          </p:cNvSpPr>
          <p:nvPr>
            <p:ph type="dt" sz="half" idx="10"/>
          </p:nvPr>
        </p:nvSpPr>
        <p:spPr/>
        <p:txBody>
          <a:bodyPr/>
          <a:lstStyle/>
          <a:p>
            <a:fld id="{4EF2497A-C612-4C67-93A1-C33F6C0C52FA}" type="datetimeFigureOut">
              <a:rPr lang="en-US" smtClean="0"/>
              <a:t>5/12/2024</a:t>
            </a:fld>
            <a:endParaRPr lang="en-US"/>
          </a:p>
        </p:txBody>
      </p:sp>
      <p:sp>
        <p:nvSpPr>
          <p:cNvPr id="6" name="Footer Placeholder 5">
            <a:extLst>
              <a:ext uri="{FF2B5EF4-FFF2-40B4-BE49-F238E27FC236}">
                <a16:creationId xmlns:a16="http://schemas.microsoft.com/office/drawing/2014/main" id="{428209AC-CBE5-C1DF-9D18-659800A7945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00087B3-853B-8645-A2EB-E96BCF680CB1}"/>
              </a:ext>
            </a:extLst>
          </p:cNvPr>
          <p:cNvSpPr>
            <a:spLocks noGrp="1"/>
          </p:cNvSpPr>
          <p:nvPr>
            <p:ph type="sldNum" sz="quarter" idx="12"/>
          </p:nvPr>
        </p:nvSpPr>
        <p:spPr/>
        <p:txBody>
          <a:bodyPr/>
          <a:lstStyle/>
          <a:p>
            <a:fld id="{BD345D12-F397-4785-B5BC-6C79F2E686E2}" type="slidenum">
              <a:rPr lang="en-US" smtClean="0"/>
              <a:t>‹#›</a:t>
            </a:fld>
            <a:endParaRPr lang="en-US"/>
          </a:p>
        </p:txBody>
      </p:sp>
    </p:spTree>
    <p:extLst>
      <p:ext uri="{BB962C8B-B14F-4D97-AF65-F5344CB8AC3E}">
        <p14:creationId xmlns:p14="http://schemas.microsoft.com/office/powerpoint/2010/main" val="7840239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F61EBE-A5A1-261A-07AD-B52B95E58FC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E3A1BB7-42A2-88F1-25EE-0A86B692560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D8B994-ACE3-45BD-A376-9B7A8A833BA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CD9F7EC-0BB3-8F89-164A-CE9116EC863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E0CAE3C-E132-3247-6770-A75E8DB8394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D108D68-D07C-84BC-1ABD-3F9FB88209A6}"/>
              </a:ext>
            </a:extLst>
          </p:cNvPr>
          <p:cNvSpPr>
            <a:spLocks noGrp="1"/>
          </p:cNvSpPr>
          <p:nvPr>
            <p:ph type="dt" sz="half" idx="10"/>
          </p:nvPr>
        </p:nvSpPr>
        <p:spPr/>
        <p:txBody>
          <a:bodyPr/>
          <a:lstStyle/>
          <a:p>
            <a:fld id="{4EF2497A-C612-4C67-93A1-C33F6C0C52FA}" type="datetimeFigureOut">
              <a:rPr lang="en-US" smtClean="0"/>
              <a:t>5/12/2024</a:t>
            </a:fld>
            <a:endParaRPr lang="en-US"/>
          </a:p>
        </p:txBody>
      </p:sp>
      <p:sp>
        <p:nvSpPr>
          <p:cNvPr id="8" name="Footer Placeholder 7">
            <a:extLst>
              <a:ext uri="{FF2B5EF4-FFF2-40B4-BE49-F238E27FC236}">
                <a16:creationId xmlns:a16="http://schemas.microsoft.com/office/drawing/2014/main" id="{F55A5222-DBC8-28D3-269B-9797E767276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F4E847E-5F21-BDB9-4696-54660964F8B8}"/>
              </a:ext>
            </a:extLst>
          </p:cNvPr>
          <p:cNvSpPr>
            <a:spLocks noGrp="1"/>
          </p:cNvSpPr>
          <p:nvPr>
            <p:ph type="sldNum" sz="quarter" idx="12"/>
          </p:nvPr>
        </p:nvSpPr>
        <p:spPr/>
        <p:txBody>
          <a:bodyPr/>
          <a:lstStyle/>
          <a:p>
            <a:fld id="{BD345D12-F397-4785-B5BC-6C79F2E686E2}" type="slidenum">
              <a:rPr lang="en-US" smtClean="0"/>
              <a:t>‹#›</a:t>
            </a:fld>
            <a:endParaRPr lang="en-US"/>
          </a:p>
        </p:txBody>
      </p:sp>
    </p:spTree>
    <p:extLst>
      <p:ext uri="{BB962C8B-B14F-4D97-AF65-F5344CB8AC3E}">
        <p14:creationId xmlns:p14="http://schemas.microsoft.com/office/powerpoint/2010/main" val="20215210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F9B25-4931-6549-DAAB-DA4547C7B66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C4DDB2E-CB49-C02C-27C8-FCD477AF5DBC}"/>
              </a:ext>
            </a:extLst>
          </p:cNvPr>
          <p:cNvSpPr>
            <a:spLocks noGrp="1"/>
          </p:cNvSpPr>
          <p:nvPr>
            <p:ph type="dt" sz="half" idx="10"/>
          </p:nvPr>
        </p:nvSpPr>
        <p:spPr/>
        <p:txBody>
          <a:bodyPr/>
          <a:lstStyle/>
          <a:p>
            <a:fld id="{4EF2497A-C612-4C67-93A1-C33F6C0C52FA}" type="datetimeFigureOut">
              <a:rPr lang="en-US" smtClean="0"/>
              <a:t>5/12/2024</a:t>
            </a:fld>
            <a:endParaRPr lang="en-US"/>
          </a:p>
        </p:txBody>
      </p:sp>
      <p:sp>
        <p:nvSpPr>
          <p:cNvPr id="4" name="Footer Placeholder 3">
            <a:extLst>
              <a:ext uri="{FF2B5EF4-FFF2-40B4-BE49-F238E27FC236}">
                <a16:creationId xmlns:a16="http://schemas.microsoft.com/office/drawing/2014/main" id="{0C3A5978-FDD3-D482-3EB1-59AAFEF29D7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AEB6F3D-F633-3E9E-AAA5-580CF16BA26B}"/>
              </a:ext>
            </a:extLst>
          </p:cNvPr>
          <p:cNvSpPr>
            <a:spLocks noGrp="1"/>
          </p:cNvSpPr>
          <p:nvPr>
            <p:ph type="sldNum" sz="quarter" idx="12"/>
          </p:nvPr>
        </p:nvSpPr>
        <p:spPr/>
        <p:txBody>
          <a:bodyPr/>
          <a:lstStyle/>
          <a:p>
            <a:fld id="{BD345D12-F397-4785-B5BC-6C79F2E686E2}" type="slidenum">
              <a:rPr lang="en-US" smtClean="0"/>
              <a:t>‹#›</a:t>
            </a:fld>
            <a:endParaRPr lang="en-US"/>
          </a:p>
        </p:txBody>
      </p:sp>
    </p:spTree>
    <p:extLst>
      <p:ext uri="{BB962C8B-B14F-4D97-AF65-F5344CB8AC3E}">
        <p14:creationId xmlns:p14="http://schemas.microsoft.com/office/powerpoint/2010/main" val="27322456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74722EA-DD49-B885-38A1-175C05A3262D}"/>
              </a:ext>
            </a:extLst>
          </p:cNvPr>
          <p:cNvSpPr>
            <a:spLocks noGrp="1"/>
          </p:cNvSpPr>
          <p:nvPr>
            <p:ph type="dt" sz="half" idx="10"/>
          </p:nvPr>
        </p:nvSpPr>
        <p:spPr/>
        <p:txBody>
          <a:bodyPr/>
          <a:lstStyle/>
          <a:p>
            <a:fld id="{4EF2497A-C612-4C67-93A1-C33F6C0C52FA}" type="datetimeFigureOut">
              <a:rPr lang="en-US" smtClean="0"/>
              <a:t>5/12/2024</a:t>
            </a:fld>
            <a:endParaRPr lang="en-US"/>
          </a:p>
        </p:txBody>
      </p:sp>
      <p:sp>
        <p:nvSpPr>
          <p:cNvPr id="3" name="Footer Placeholder 2">
            <a:extLst>
              <a:ext uri="{FF2B5EF4-FFF2-40B4-BE49-F238E27FC236}">
                <a16:creationId xmlns:a16="http://schemas.microsoft.com/office/drawing/2014/main" id="{525B06E9-49A2-1581-F203-D4ED9799C1B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0213895-9F2F-F855-1BD8-F7BE1C6A514A}"/>
              </a:ext>
            </a:extLst>
          </p:cNvPr>
          <p:cNvSpPr>
            <a:spLocks noGrp="1"/>
          </p:cNvSpPr>
          <p:nvPr>
            <p:ph type="sldNum" sz="quarter" idx="12"/>
          </p:nvPr>
        </p:nvSpPr>
        <p:spPr/>
        <p:txBody>
          <a:bodyPr/>
          <a:lstStyle/>
          <a:p>
            <a:fld id="{BD345D12-F397-4785-B5BC-6C79F2E686E2}" type="slidenum">
              <a:rPr lang="en-US" smtClean="0"/>
              <a:t>‹#›</a:t>
            </a:fld>
            <a:endParaRPr lang="en-US"/>
          </a:p>
        </p:txBody>
      </p:sp>
    </p:spTree>
    <p:extLst>
      <p:ext uri="{BB962C8B-B14F-4D97-AF65-F5344CB8AC3E}">
        <p14:creationId xmlns:p14="http://schemas.microsoft.com/office/powerpoint/2010/main" val="27172464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CC1882-4C10-5A56-EF31-C88A7E39620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96F5358-D639-5666-E95E-693DB5BB75B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A61F18B-A477-375B-9CAB-CB7CA3130C2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95D1B4A-6505-C44B-8D0A-E576AA2475EA}"/>
              </a:ext>
            </a:extLst>
          </p:cNvPr>
          <p:cNvSpPr>
            <a:spLocks noGrp="1"/>
          </p:cNvSpPr>
          <p:nvPr>
            <p:ph type="dt" sz="half" idx="10"/>
          </p:nvPr>
        </p:nvSpPr>
        <p:spPr/>
        <p:txBody>
          <a:bodyPr/>
          <a:lstStyle/>
          <a:p>
            <a:fld id="{4EF2497A-C612-4C67-93A1-C33F6C0C52FA}" type="datetimeFigureOut">
              <a:rPr lang="en-US" smtClean="0"/>
              <a:t>5/12/2024</a:t>
            </a:fld>
            <a:endParaRPr lang="en-US"/>
          </a:p>
        </p:txBody>
      </p:sp>
      <p:sp>
        <p:nvSpPr>
          <p:cNvPr id="6" name="Footer Placeholder 5">
            <a:extLst>
              <a:ext uri="{FF2B5EF4-FFF2-40B4-BE49-F238E27FC236}">
                <a16:creationId xmlns:a16="http://schemas.microsoft.com/office/drawing/2014/main" id="{79403156-F24A-C5AD-7877-B2529917665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47D557-4F2B-6640-63C1-25022D7D714D}"/>
              </a:ext>
            </a:extLst>
          </p:cNvPr>
          <p:cNvSpPr>
            <a:spLocks noGrp="1"/>
          </p:cNvSpPr>
          <p:nvPr>
            <p:ph type="sldNum" sz="quarter" idx="12"/>
          </p:nvPr>
        </p:nvSpPr>
        <p:spPr/>
        <p:txBody>
          <a:bodyPr/>
          <a:lstStyle/>
          <a:p>
            <a:fld id="{BD345D12-F397-4785-B5BC-6C79F2E686E2}" type="slidenum">
              <a:rPr lang="en-US" smtClean="0"/>
              <a:t>‹#›</a:t>
            </a:fld>
            <a:endParaRPr lang="en-US"/>
          </a:p>
        </p:txBody>
      </p:sp>
    </p:spTree>
    <p:extLst>
      <p:ext uri="{BB962C8B-B14F-4D97-AF65-F5344CB8AC3E}">
        <p14:creationId xmlns:p14="http://schemas.microsoft.com/office/powerpoint/2010/main" val="23421849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19E411-C636-2AC1-DDC3-84D6766CC6D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FD68847-17D5-9330-F349-60A4FC07FB1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E0767EE-8871-D8C4-D39F-B21FB39ADB8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2B79612-65E1-B3C8-7C33-277A524A785F}"/>
              </a:ext>
            </a:extLst>
          </p:cNvPr>
          <p:cNvSpPr>
            <a:spLocks noGrp="1"/>
          </p:cNvSpPr>
          <p:nvPr>
            <p:ph type="dt" sz="half" idx="10"/>
          </p:nvPr>
        </p:nvSpPr>
        <p:spPr/>
        <p:txBody>
          <a:bodyPr/>
          <a:lstStyle/>
          <a:p>
            <a:fld id="{4EF2497A-C612-4C67-93A1-C33F6C0C52FA}" type="datetimeFigureOut">
              <a:rPr lang="en-US" smtClean="0"/>
              <a:t>5/12/2024</a:t>
            </a:fld>
            <a:endParaRPr lang="en-US"/>
          </a:p>
        </p:txBody>
      </p:sp>
      <p:sp>
        <p:nvSpPr>
          <p:cNvPr id="6" name="Footer Placeholder 5">
            <a:extLst>
              <a:ext uri="{FF2B5EF4-FFF2-40B4-BE49-F238E27FC236}">
                <a16:creationId xmlns:a16="http://schemas.microsoft.com/office/drawing/2014/main" id="{D8E4E5A0-DD34-6A2D-75C1-7CC01756FEB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E9F16A1-3B12-6927-67C8-AFD28B25EFD8}"/>
              </a:ext>
            </a:extLst>
          </p:cNvPr>
          <p:cNvSpPr>
            <a:spLocks noGrp="1"/>
          </p:cNvSpPr>
          <p:nvPr>
            <p:ph type="sldNum" sz="quarter" idx="12"/>
          </p:nvPr>
        </p:nvSpPr>
        <p:spPr/>
        <p:txBody>
          <a:bodyPr/>
          <a:lstStyle/>
          <a:p>
            <a:fld id="{BD345D12-F397-4785-B5BC-6C79F2E686E2}" type="slidenum">
              <a:rPr lang="en-US" smtClean="0"/>
              <a:t>‹#›</a:t>
            </a:fld>
            <a:endParaRPr lang="en-US"/>
          </a:p>
        </p:txBody>
      </p:sp>
    </p:spTree>
    <p:extLst>
      <p:ext uri="{BB962C8B-B14F-4D97-AF65-F5344CB8AC3E}">
        <p14:creationId xmlns:p14="http://schemas.microsoft.com/office/powerpoint/2010/main" val="11316908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09F2985-977A-5814-C9B4-8156324725C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314E554-9E29-1730-F986-CC3C935A17B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4A0979E-5DDB-1336-A24C-6350DEA6BCB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4EF2497A-C612-4C67-93A1-C33F6C0C52FA}" type="datetimeFigureOut">
              <a:rPr lang="en-US" smtClean="0"/>
              <a:t>5/12/2024</a:t>
            </a:fld>
            <a:endParaRPr lang="en-US"/>
          </a:p>
        </p:txBody>
      </p:sp>
      <p:sp>
        <p:nvSpPr>
          <p:cNvPr id="5" name="Footer Placeholder 4">
            <a:extLst>
              <a:ext uri="{FF2B5EF4-FFF2-40B4-BE49-F238E27FC236}">
                <a16:creationId xmlns:a16="http://schemas.microsoft.com/office/drawing/2014/main" id="{0BC0AB5C-CC09-6485-835A-2D71EA891B6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0C20000B-201A-1F15-86D5-B768CF4886B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BD345D12-F397-4785-B5BC-6C79F2E686E2}" type="slidenum">
              <a:rPr lang="en-US" smtClean="0"/>
              <a:t>‹#›</a:t>
            </a:fld>
            <a:endParaRPr lang="en-US"/>
          </a:p>
        </p:txBody>
      </p:sp>
    </p:spTree>
    <p:extLst>
      <p:ext uri="{BB962C8B-B14F-4D97-AF65-F5344CB8AC3E}">
        <p14:creationId xmlns:p14="http://schemas.microsoft.com/office/powerpoint/2010/main" val="23848940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kv"/><Relationship Id="rId1" Type="http://schemas.openxmlformats.org/officeDocument/2006/relationships/video" Target="NULL" TargetMode="External"/><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3" Type="http://schemas.openxmlformats.org/officeDocument/2006/relationships/hyperlink" Target="https://doi.org/10.5121/csit.2019.91803" TargetMode="External"/><Relationship Id="rId2" Type="http://schemas.openxmlformats.org/officeDocument/2006/relationships/hyperlink" Target="https://doi.org/10.33395/v8i2.13569" TargetMode="External"/><Relationship Id="rId1" Type="http://schemas.openxmlformats.org/officeDocument/2006/relationships/slideLayout" Target="../slideLayouts/slideLayout2.xml"/><Relationship Id="rId5" Type="http://schemas.openxmlformats.org/officeDocument/2006/relationships/hyperlink" Target="https://en.wikipedia.org/wiki/Cypress_(software)" TargetMode="External"/><Relationship Id="rId4" Type="http://schemas.openxmlformats.org/officeDocument/2006/relationships/hyperlink" Target="https://en.wikipedia.org/wiki/Selenium_(software)"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https://doi.org/10.33395/v8i2.13569"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s://doi.org/10.5121/csit.2019.91803"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www.saucedemo.com/"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53D01E-697C-3AF1-D6CC-BBBED06571C2}"/>
              </a:ext>
            </a:extLst>
          </p:cNvPr>
          <p:cNvSpPr>
            <a:spLocks noGrp="1"/>
          </p:cNvSpPr>
          <p:nvPr>
            <p:ph type="ctrTitle"/>
          </p:nvPr>
        </p:nvSpPr>
        <p:spPr>
          <a:xfrm>
            <a:off x="332014" y="2618014"/>
            <a:ext cx="11527972" cy="1621972"/>
          </a:xfrm>
        </p:spPr>
        <p:txBody>
          <a:bodyPr>
            <a:normAutofit/>
          </a:bodyPr>
          <a:lstStyle/>
          <a:p>
            <a:r>
              <a:rPr lang="en-US" sz="5400" b="1"/>
              <a:t>Comparație între Selenium și Cypress în web automation testing</a:t>
            </a:r>
            <a:endParaRPr lang="en-US" sz="5400" b="1">
              <a:latin typeface="Roboto" panose="02000000000000000000" pitchFamily="2" charset="0"/>
              <a:ea typeface="Roboto" panose="02000000000000000000" pitchFamily="2" charset="0"/>
              <a:cs typeface="Roboto" panose="02000000000000000000" pitchFamily="2" charset="0"/>
            </a:endParaRPr>
          </a:p>
        </p:txBody>
      </p:sp>
      <p:sp>
        <p:nvSpPr>
          <p:cNvPr id="3" name="Subtitle 2">
            <a:extLst>
              <a:ext uri="{FF2B5EF4-FFF2-40B4-BE49-F238E27FC236}">
                <a16:creationId xmlns:a16="http://schemas.microsoft.com/office/drawing/2014/main" id="{6DF11018-96D9-569B-193D-0248A867EB62}"/>
              </a:ext>
            </a:extLst>
          </p:cNvPr>
          <p:cNvSpPr>
            <a:spLocks noGrp="1"/>
          </p:cNvSpPr>
          <p:nvPr>
            <p:ph type="subTitle" idx="1"/>
          </p:nvPr>
        </p:nvSpPr>
        <p:spPr>
          <a:xfrm>
            <a:off x="6096000" y="4833257"/>
            <a:ext cx="5453744" cy="1503362"/>
          </a:xfrm>
        </p:spPr>
        <p:txBody>
          <a:bodyPr>
            <a:normAutofit/>
          </a:bodyPr>
          <a:lstStyle/>
          <a:p>
            <a:pPr algn="l"/>
            <a:r>
              <a:rPr lang="en-US" sz="2800" b="1">
                <a:latin typeface="Roboto" panose="02000000000000000000" pitchFamily="2" charset="0"/>
                <a:ea typeface="Roboto" panose="02000000000000000000" pitchFamily="2" charset="0"/>
                <a:cs typeface="Roboto" panose="02000000000000000000" pitchFamily="2" charset="0"/>
              </a:rPr>
              <a:t>Student:</a:t>
            </a:r>
            <a:r>
              <a:rPr lang="en-US" sz="2800">
                <a:latin typeface="Roboto" panose="02000000000000000000" pitchFamily="2" charset="0"/>
                <a:ea typeface="Roboto" panose="02000000000000000000" pitchFamily="2" charset="0"/>
                <a:cs typeface="Roboto" panose="02000000000000000000" pitchFamily="2" charset="0"/>
              </a:rPr>
              <a:t> Badea Robert-Alexandru</a:t>
            </a:r>
          </a:p>
          <a:p>
            <a:pPr algn="l"/>
            <a:r>
              <a:rPr lang="en-US" sz="2800" b="1">
                <a:latin typeface="Roboto" panose="02000000000000000000" pitchFamily="2" charset="0"/>
                <a:ea typeface="Roboto" panose="02000000000000000000" pitchFamily="2" charset="0"/>
                <a:cs typeface="Roboto" panose="02000000000000000000" pitchFamily="2" charset="0"/>
              </a:rPr>
              <a:t>Grupa:</a:t>
            </a:r>
            <a:r>
              <a:rPr lang="en-US" sz="2800">
                <a:latin typeface="Roboto" panose="02000000000000000000" pitchFamily="2" charset="0"/>
                <a:ea typeface="Roboto" panose="02000000000000000000" pitchFamily="2" charset="0"/>
                <a:cs typeface="Roboto" panose="02000000000000000000" pitchFamily="2" charset="0"/>
              </a:rPr>
              <a:t> 311</a:t>
            </a:r>
          </a:p>
        </p:txBody>
      </p:sp>
    </p:spTree>
    <p:extLst>
      <p:ext uri="{BB962C8B-B14F-4D97-AF65-F5344CB8AC3E}">
        <p14:creationId xmlns:p14="http://schemas.microsoft.com/office/powerpoint/2010/main" val="15145268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2F5D9B-67AF-5859-872A-DA14FF560522}"/>
              </a:ext>
            </a:extLst>
          </p:cNvPr>
          <p:cNvSpPr>
            <a:spLocks noGrp="1"/>
          </p:cNvSpPr>
          <p:nvPr>
            <p:ph type="title"/>
          </p:nvPr>
        </p:nvSpPr>
        <p:spPr/>
        <p:txBody>
          <a:bodyPr/>
          <a:lstStyle/>
          <a:p>
            <a:r>
              <a:rPr lang="ro-RO" b="1"/>
              <a:t>Rezultate și comparații</a:t>
            </a:r>
            <a:endParaRPr lang="en-US" b="1"/>
          </a:p>
        </p:txBody>
      </p:sp>
      <p:pic>
        <p:nvPicPr>
          <p:cNvPr id="7" name="Content Placeholder 6" descr="A table with numbers and text&#10;&#10;Description automatically generated with medium confidence">
            <a:extLst>
              <a:ext uri="{FF2B5EF4-FFF2-40B4-BE49-F238E27FC236}">
                <a16:creationId xmlns:a16="http://schemas.microsoft.com/office/drawing/2014/main" id="{598DA03C-A388-D016-5CB1-DBF3AD4F07C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37422" y="2738710"/>
            <a:ext cx="10529292" cy="1693091"/>
          </a:xfrm>
        </p:spPr>
      </p:pic>
    </p:spTree>
    <p:extLst>
      <p:ext uri="{BB962C8B-B14F-4D97-AF65-F5344CB8AC3E}">
        <p14:creationId xmlns:p14="http://schemas.microsoft.com/office/powerpoint/2010/main" val="30674946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2F5D9B-67AF-5859-872A-DA14FF560522}"/>
              </a:ext>
            </a:extLst>
          </p:cNvPr>
          <p:cNvSpPr>
            <a:spLocks noGrp="1"/>
          </p:cNvSpPr>
          <p:nvPr>
            <p:ph type="title"/>
          </p:nvPr>
        </p:nvSpPr>
        <p:spPr/>
        <p:txBody>
          <a:bodyPr/>
          <a:lstStyle/>
          <a:p>
            <a:r>
              <a:rPr lang="ro-RO" b="1"/>
              <a:t>Rezultate și comparații</a:t>
            </a:r>
            <a:endParaRPr lang="en-US" b="1"/>
          </a:p>
        </p:txBody>
      </p:sp>
      <p:pic>
        <p:nvPicPr>
          <p:cNvPr id="7" name="Content Placeholder 6" descr="A table with text and numbers&#10;&#10;Description automatically generated with medium confidence">
            <a:extLst>
              <a:ext uri="{FF2B5EF4-FFF2-40B4-BE49-F238E27FC236}">
                <a16:creationId xmlns:a16="http://schemas.microsoft.com/office/drawing/2014/main" id="{A48C87FB-8339-E0FA-2964-793348AD10F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24722" y="1548695"/>
            <a:ext cx="7742555" cy="4310873"/>
          </a:xfrm>
        </p:spPr>
      </p:pic>
    </p:spTree>
    <p:extLst>
      <p:ext uri="{BB962C8B-B14F-4D97-AF65-F5344CB8AC3E}">
        <p14:creationId xmlns:p14="http://schemas.microsoft.com/office/powerpoint/2010/main" val="1673294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D7A559-C8E5-AB96-B110-462F15A12084}"/>
              </a:ext>
            </a:extLst>
          </p:cNvPr>
          <p:cNvSpPr>
            <a:spLocks noGrp="1"/>
          </p:cNvSpPr>
          <p:nvPr>
            <p:ph type="title"/>
          </p:nvPr>
        </p:nvSpPr>
        <p:spPr/>
        <p:txBody>
          <a:bodyPr/>
          <a:lstStyle/>
          <a:p>
            <a:r>
              <a:rPr lang="ro-RO" b="1">
                <a:latin typeface="Roboto" panose="02000000000000000000" pitchFamily="2" charset="0"/>
                <a:ea typeface="Roboto" panose="02000000000000000000" pitchFamily="2" charset="0"/>
                <a:cs typeface="Roboto" panose="02000000000000000000" pitchFamily="2" charset="0"/>
              </a:rPr>
              <a:t>Concluzii</a:t>
            </a:r>
            <a:endParaRPr lang="en-US" b="1">
              <a:latin typeface="Roboto" panose="02000000000000000000" pitchFamily="2" charset="0"/>
              <a:ea typeface="Roboto" panose="02000000000000000000" pitchFamily="2" charset="0"/>
              <a:cs typeface="Roboto" panose="02000000000000000000" pitchFamily="2" charset="0"/>
            </a:endParaRPr>
          </a:p>
        </p:txBody>
      </p:sp>
      <p:sp>
        <p:nvSpPr>
          <p:cNvPr id="3" name="Content Placeholder 2">
            <a:extLst>
              <a:ext uri="{FF2B5EF4-FFF2-40B4-BE49-F238E27FC236}">
                <a16:creationId xmlns:a16="http://schemas.microsoft.com/office/drawing/2014/main" id="{451B680B-D4AF-600F-4598-003BA2AAA224}"/>
              </a:ext>
            </a:extLst>
          </p:cNvPr>
          <p:cNvSpPr>
            <a:spLocks noGrp="1"/>
          </p:cNvSpPr>
          <p:nvPr>
            <p:ph idx="1"/>
          </p:nvPr>
        </p:nvSpPr>
        <p:spPr>
          <a:xfrm>
            <a:off x="838200" y="1690688"/>
            <a:ext cx="10515600" cy="4486275"/>
          </a:xfrm>
        </p:spPr>
        <p:txBody>
          <a:bodyPr>
            <a:normAutofit/>
          </a:bodyPr>
          <a:lstStyle/>
          <a:p>
            <a:r>
              <a:rPr lang="en-US" sz="3200" b="1">
                <a:latin typeface="Roboto" panose="02000000000000000000" pitchFamily="2" charset="0"/>
                <a:ea typeface="Roboto" panose="02000000000000000000" pitchFamily="2" charset="0"/>
                <a:cs typeface="Roboto" panose="02000000000000000000" pitchFamily="2" charset="0"/>
              </a:rPr>
              <a:t>Cypress</a:t>
            </a:r>
            <a:r>
              <a:rPr lang="en-US" sz="3200">
                <a:latin typeface="Roboto" panose="02000000000000000000" pitchFamily="2" charset="0"/>
                <a:ea typeface="Roboto" panose="02000000000000000000" pitchFamily="2" charset="0"/>
                <a:cs typeface="Roboto" panose="02000000000000000000" pitchFamily="2" charset="0"/>
              </a:rPr>
              <a:t> oferă un mediu de testare mai rapid și mai eficient, ideal pentru proiecte care necesită feedback rapid și teste frecvente, în special datorită interfeței sale interactive și capacitații de așteptare automată a elementelor DOM.</a:t>
            </a:r>
          </a:p>
          <a:p>
            <a:r>
              <a:rPr lang="en-US" sz="3200" b="1">
                <a:latin typeface="Roboto" panose="02000000000000000000" pitchFamily="2" charset="0"/>
                <a:ea typeface="Roboto" panose="02000000000000000000" pitchFamily="2" charset="0"/>
                <a:cs typeface="Roboto" panose="02000000000000000000" pitchFamily="2" charset="0"/>
              </a:rPr>
              <a:t>Selenium</a:t>
            </a:r>
            <a:r>
              <a:rPr lang="en-US" sz="3200">
                <a:latin typeface="Roboto" panose="02000000000000000000" pitchFamily="2" charset="0"/>
                <a:ea typeface="Roboto" panose="02000000000000000000" pitchFamily="2" charset="0"/>
                <a:cs typeface="Roboto" panose="02000000000000000000" pitchFamily="2" charset="0"/>
              </a:rPr>
              <a:t>, deși necesită mai mult cod și timp pentru ajustarea la diferite medii de browser, rămâne extrem de robust și versatil, suportând o gamă largă de limbaje de programare și medii de testare.</a:t>
            </a:r>
            <a:endParaRPr lang="en-US" sz="2800">
              <a:latin typeface="Roboto" panose="02000000000000000000" pitchFamily="2" charset="0"/>
              <a:ea typeface="Roboto" panose="02000000000000000000" pitchFamily="2" charset="0"/>
              <a:cs typeface="Roboto" panose="02000000000000000000" pitchFamily="2" charset="0"/>
            </a:endParaRPr>
          </a:p>
        </p:txBody>
      </p:sp>
    </p:spTree>
    <p:extLst>
      <p:ext uri="{BB962C8B-B14F-4D97-AF65-F5344CB8AC3E}">
        <p14:creationId xmlns:p14="http://schemas.microsoft.com/office/powerpoint/2010/main" val="20871748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122D9F-7BD4-C873-02E2-EBBC37BFCC5C}"/>
              </a:ext>
            </a:extLst>
          </p:cNvPr>
          <p:cNvSpPr>
            <a:spLocks noGrp="1"/>
          </p:cNvSpPr>
          <p:nvPr>
            <p:ph type="title"/>
          </p:nvPr>
        </p:nvSpPr>
        <p:spPr>
          <a:xfrm>
            <a:off x="838200" y="2766218"/>
            <a:ext cx="10515600" cy="1325563"/>
          </a:xfrm>
        </p:spPr>
        <p:txBody>
          <a:bodyPr>
            <a:normAutofit/>
          </a:bodyPr>
          <a:lstStyle/>
          <a:p>
            <a:pPr algn="ctr"/>
            <a:r>
              <a:rPr lang="ro-RO" sz="4800" b="1">
                <a:latin typeface="Roboto" panose="02000000000000000000" pitchFamily="2" charset="0"/>
                <a:ea typeface="Roboto" panose="02000000000000000000" pitchFamily="2" charset="0"/>
                <a:cs typeface="Roboto" panose="02000000000000000000" pitchFamily="2" charset="0"/>
              </a:rPr>
              <a:t>Demo – testare secvențială</a:t>
            </a:r>
            <a:endParaRPr lang="en-US" sz="4800" b="1">
              <a:latin typeface="Roboto" panose="02000000000000000000" pitchFamily="2" charset="0"/>
              <a:ea typeface="Roboto" panose="02000000000000000000" pitchFamily="2" charset="0"/>
              <a:cs typeface="Roboto" panose="02000000000000000000" pitchFamily="2" charset="0"/>
            </a:endParaRPr>
          </a:p>
        </p:txBody>
      </p:sp>
    </p:spTree>
    <p:extLst>
      <p:ext uri="{BB962C8B-B14F-4D97-AF65-F5344CB8AC3E}">
        <p14:creationId xmlns:p14="http://schemas.microsoft.com/office/powerpoint/2010/main" val="22084557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2024-05-12 23-02-14">
            <a:hlinkClick r:id="" action="ppaction://media"/>
            <a:extLst>
              <a:ext uri="{FF2B5EF4-FFF2-40B4-BE49-F238E27FC236}">
                <a16:creationId xmlns:a16="http://schemas.microsoft.com/office/drawing/2014/main" id="{9DC48ADD-8FB9-DDB8-9CFC-72729BE2A8AC}"/>
              </a:ext>
            </a:extLst>
          </p:cNvPr>
          <p:cNvPicPr>
            <a:picLocks noChangeAspect="1"/>
          </p:cNvPicPr>
          <p:nvPr>
            <a:videoFile r:link="rId1"/>
            <p:extLst>
              <p:ext uri="{DAA4B4D4-6D71-4841-9C94-3DE7FCFB9230}">
                <p14:media xmlns:p14="http://schemas.microsoft.com/office/powerpoint/2010/main" r:embed="rId2">
                  <p14:trim st="6123" end="1856"/>
                </p14:media>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29162747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5813"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160E47-0E06-44CE-F62D-510FB87619D6}"/>
              </a:ext>
            </a:extLst>
          </p:cNvPr>
          <p:cNvSpPr>
            <a:spLocks noGrp="1"/>
          </p:cNvSpPr>
          <p:nvPr>
            <p:ph type="title"/>
          </p:nvPr>
        </p:nvSpPr>
        <p:spPr/>
        <p:txBody>
          <a:bodyPr/>
          <a:lstStyle/>
          <a:p>
            <a:r>
              <a:rPr lang="ro-RO" b="1">
                <a:latin typeface="Roboto" panose="02000000000000000000" pitchFamily="2" charset="0"/>
                <a:ea typeface="Roboto" panose="02000000000000000000" pitchFamily="2" charset="0"/>
                <a:cs typeface="Roboto" panose="02000000000000000000" pitchFamily="2" charset="0"/>
              </a:rPr>
              <a:t>Bibliografie</a:t>
            </a:r>
            <a:endParaRPr lang="en-US" b="1">
              <a:latin typeface="Roboto" panose="02000000000000000000" pitchFamily="2" charset="0"/>
              <a:ea typeface="Roboto" panose="02000000000000000000" pitchFamily="2" charset="0"/>
              <a:cs typeface="Roboto" panose="02000000000000000000" pitchFamily="2" charset="0"/>
            </a:endParaRPr>
          </a:p>
        </p:txBody>
      </p:sp>
      <p:sp>
        <p:nvSpPr>
          <p:cNvPr id="3" name="Content Placeholder 2">
            <a:extLst>
              <a:ext uri="{FF2B5EF4-FFF2-40B4-BE49-F238E27FC236}">
                <a16:creationId xmlns:a16="http://schemas.microsoft.com/office/drawing/2014/main" id="{33412FDC-8B2D-61CD-12D8-D7612F8D0CA0}"/>
              </a:ext>
            </a:extLst>
          </p:cNvPr>
          <p:cNvSpPr>
            <a:spLocks noGrp="1"/>
          </p:cNvSpPr>
          <p:nvPr>
            <p:ph idx="1"/>
          </p:nvPr>
        </p:nvSpPr>
        <p:spPr/>
        <p:txBody>
          <a:bodyPr/>
          <a:lstStyle/>
          <a:p>
            <a:r>
              <a:rPr lang="en-US" sz="3200">
                <a:latin typeface="Roboto" panose="02000000000000000000" pitchFamily="2" charset="0"/>
                <a:ea typeface="Roboto" panose="02000000000000000000" pitchFamily="2" charset="0"/>
                <a:cs typeface="Roboto" panose="02000000000000000000" pitchFamily="2" charset="0"/>
                <a:hlinkClick r:id="rId2"/>
              </a:rPr>
              <a:t>https://doi.org/10.33395/v8i2.13569</a:t>
            </a:r>
            <a:endParaRPr lang="ro-RO" sz="3200">
              <a:latin typeface="Roboto" panose="02000000000000000000" pitchFamily="2" charset="0"/>
              <a:ea typeface="Roboto" panose="02000000000000000000" pitchFamily="2" charset="0"/>
              <a:cs typeface="Roboto" panose="02000000000000000000" pitchFamily="2" charset="0"/>
            </a:endParaRPr>
          </a:p>
          <a:p>
            <a:r>
              <a:rPr lang="en-US" sz="3200">
                <a:latin typeface="Roboto" panose="02000000000000000000" pitchFamily="2" charset="0"/>
                <a:ea typeface="Roboto" panose="02000000000000000000" pitchFamily="2" charset="0"/>
                <a:cs typeface="Roboto" panose="02000000000000000000" pitchFamily="2" charset="0"/>
                <a:hlinkClick r:id="rId3"/>
              </a:rPr>
              <a:t>https://doi.org/10.5121/csit.2019.91803</a:t>
            </a:r>
            <a:endParaRPr lang="ro-RO" sz="3200">
              <a:latin typeface="Roboto" panose="02000000000000000000" pitchFamily="2" charset="0"/>
              <a:ea typeface="Roboto" panose="02000000000000000000" pitchFamily="2" charset="0"/>
              <a:cs typeface="Roboto" panose="02000000000000000000" pitchFamily="2" charset="0"/>
            </a:endParaRPr>
          </a:p>
          <a:p>
            <a:r>
              <a:rPr lang="ro-RO" sz="3200">
                <a:latin typeface="Roboto" panose="02000000000000000000" pitchFamily="2" charset="0"/>
                <a:ea typeface="Roboto" panose="02000000000000000000" pitchFamily="2" charset="0"/>
                <a:cs typeface="Roboto" panose="02000000000000000000" pitchFamily="2" charset="0"/>
                <a:hlinkClick r:id="rId4"/>
              </a:rPr>
              <a:t>https://en.wikipedia.org/wiki/Selenium_(software)</a:t>
            </a:r>
            <a:endParaRPr lang="ro-RO" sz="3200">
              <a:latin typeface="Roboto" panose="02000000000000000000" pitchFamily="2" charset="0"/>
              <a:ea typeface="Roboto" panose="02000000000000000000" pitchFamily="2" charset="0"/>
              <a:cs typeface="Roboto" panose="02000000000000000000" pitchFamily="2" charset="0"/>
            </a:endParaRPr>
          </a:p>
          <a:p>
            <a:r>
              <a:rPr lang="ro-RO" sz="3200">
                <a:latin typeface="Roboto" panose="02000000000000000000" pitchFamily="2" charset="0"/>
                <a:ea typeface="Roboto" panose="02000000000000000000" pitchFamily="2" charset="0"/>
                <a:cs typeface="Roboto" panose="02000000000000000000" pitchFamily="2" charset="0"/>
                <a:hlinkClick r:id="rId5"/>
              </a:rPr>
              <a:t>https://en.wikipedia.org/wiki/Cypress_(software)</a:t>
            </a:r>
            <a:endParaRPr lang="ro-RO" sz="3200">
              <a:latin typeface="Roboto" panose="02000000000000000000" pitchFamily="2" charset="0"/>
              <a:ea typeface="Roboto" panose="02000000000000000000" pitchFamily="2" charset="0"/>
              <a:cs typeface="Roboto" panose="02000000000000000000" pitchFamily="2" charset="0"/>
            </a:endParaRPr>
          </a:p>
          <a:p>
            <a:endParaRPr lang="ro-RO">
              <a:latin typeface="Roboto" panose="02000000000000000000" pitchFamily="2" charset="0"/>
              <a:ea typeface="Roboto" panose="02000000000000000000" pitchFamily="2" charset="0"/>
              <a:cs typeface="Roboto" panose="02000000000000000000" pitchFamily="2" charset="0"/>
            </a:endParaRPr>
          </a:p>
          <a:p>
            <a:endParaRPr lang="en-US"/>
          </a:p>
        </p:txBody>
      </p:sp>
    </p:spTree>
    <p:extLst>
      <p:ext uri="{BB962C8B-B14F-4D97-AF65-F5344CB8AC3E}">
        <p14:creationId xmlns:p14="http://schemas.microsoft.com/office/powerpoint/2010/main" val="14072998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633767-AB78-B323-F658-2D57024AB6A4}"/>
              </a:ext>
            </a:extLst>
          </p:cNvPr>
          <p:cNvSpPr>
            <a:spLocks noGrp="1"/>
          </p:cNvSpPr>
          <p:nvPr>
            <p:ph type="title"/>
          </p:nvPr>
        </p:nvSpPr>
        <p:spPr/>
        <p:txBody>
          <a:bodyPr/>
          <a:lstStyle/>
          <a:p>
            <a:r>
              <a:rPr lang="en-US" b="1"/>
              <a:t>Descriere Selenium </a:t>
            </a:r>
            <a:r>
              <a:rPr lang="ro-RO" b="1"/>
              <a:t>și Cypress</a:t>
            </a:r>
            <a:endParaRPr lang="en-US" b="1"/>
          </a:p>
        </p:txBody>
      </p:sp>
      <p:sp>
        <p:nvSpPr>
          <p:cNvPr id="4" name="TextBox 3">
            <a:extLst>
              <a:ext uri="{FF2B5EF4-FFF2-40B4-BE49-F238E27FC236}">
                <a16:creationId xmlns:a16="http://schemas.microsoft.com/office/drawing/2014/main" id="{3C65F7C7-BD30-5CE4-66B8-9475D361F237}"/>
              </a:ext>
            </a:extLst>
          </p:cNvPr>
          <p:cNvSpPr txBox="1"/>
          <p:nvPr/>
        </p:nvSpPr>
        <p:spPr>
          <a:xfrm>
            <a:off x="402772" y="1523998"/>
            <a:ext cx="5573486" cy="4955203"/>
          </a:xfrm>
          <a:prstGeom prst="rect">
            <a:avLst/>
          </a:prstGeom>
          <a:noFill/>
        </p:spPr>
        <p:txBody>
          <a:bodyPr wrap="square" rtlCol="0">
            <a:spAutoFit/>
          </a:bodyPr>
          <a:lstStyle/>
          <a:p>
            <a:pPr algn="ctr"/>
            <a:r>
              <a:rPr lang="ro-RO" sz="2800" b="1"/>
              <a:t>Selenium</a:t>
            </a:r>
          </a:p>
          <a:p>
            <a:pPr algn="ctr"/>
            <a:endParaRPr lang="ro-RO" sz="2400" b="1"/>
          </a:p>
          <a:p>
            <a:pPr algn="ctr"/>
            <a:endParaRPr lang="ro-RO" sz="2400" b="1"/>
          </a:p>
          <a:p>
            <a:pPr algn="ctr"/>
            <a:endParaRPr lang="ro-RO" sz="2400" b="1"/>
          </a:p>
          <a:p>
            <a:pPr algn="ctr"/>
            <a:endParaRPr lang="ro-RO" sz="2400" b="1"/>
          </a:p>
          <a:p>
            <a:pPr algn="ctr"/>
            <a:endParaRPr lang="ro-RO" sz="2400" b="1"/>
          </a:p>
          <a:p>
            <a:r>
              <a:rPr lang="en-US" sz="2400" b="1"/>
              <a:t>Lansat în: </a:t>
            </a:r>
            <a:r>
              <a:rPr lang="en-US" sz="2400"/>
              <a:t>2004</a:t>
            </a:r>
          </a:p>
          <a:p>
            <a:r>
              <a:rPr lang="en-US" sz="2400" b="1"/>
              <a:t>Caracteristici principale: </a:t>
            </a:r>
            <a:r>
              <a:rPr lang="en-US" sz="2400"/>
              <a:t>Compatibil cu multiple browsere și sisteme de operare, suportă mai multe limbaje de programare.</a:t>
            </a:r>
          </a:p>
          <a:p>
            <a:r>
              <a:rPr lang="en-US" sz="2400" b="1"/>
              <a:t>Utilizare:</a:t>
            </a:r>
            <a:r>
              <a:rPr lang="en-US" sz="2400"/>
              <a:t> Potrivit pentru proiecte complexe și medii diverse de testare.</a:t>
            </a:r>
          </a:p>
        </p:txBody>
      </p:sp>
      <p:sp>
        <p:nvSpPr>
          <p:cNvPr id="5" name="TextBox 4">
            <a:extLst>
              <a:ext uri="{FF2B5EF4-FFF2-40B4-BE49-F238E27FC236}">
                <a16:creationId xmlns:a16="http://schemas.microsoft.com/office/drawing/2014/main" id="{D7139B72-DEE1-19AE-4669-01CD96725534}"/>
              </a:ext>
            </a:extLst>
          </p:cNvPr>
          <p:cNvSpPr txBox="1"/>
          <p:nvPr/>
        </p:nvSpPr>
        <p:spPr>
          <a:xfrm>
            <a:off x="6215742" y="1523998"/>
            <a:ext cx="5573486" cy="5232202"/>
          </a:xfrm>
          <a:prstGeom prst="rect">
            <a:avLst/>
          </a:prstGeom>
          <a:noFill/>
        </p:spPr>
        <p:txBody>
          <a:bodyPr wrap="square" rtlCol="0">
            <a:spAutoFit/>
          </a:bodyPr>
          <a:lstStyle/>
          <a:p>
            <a:pPr algn="ctr"/>
            <a:r>
              <a:rPr lang="ro-RO" sz="2800" b="1"/>
              <a:t>Cypress</a:t>
            </a:r>
            <a:endParaRPr lang="ro-RO" sz="2400" b="1"/>
          </a:p>
          <a:p>
            <a:pPr algn="ctr"/>
            <a:endParaRPr lang="ro-RO" sz="2400" b="1"/>
          </a:p>
          <a:p>
            <a:pPr algn="ctr"/>
            <a:endParaRPr lang="ro-RO" sz="2400" b="1"/>
          </a:p>
          <a:p>
            <a:pPr algn="ctr"/>
            <a:endParaRPr lang="ro-RO" sz="2400" b="1"/>
          </a:p>
          <a:p>
            <a:pPr algn="ctr"/>
            <a:endParaRPr lang="ro-RO" sz="2400" b="1"/>
          </a:p>
          <a:p>
            <a:pPr algn="ctr"/>
            <a:endParaRPr lang="ro-RO" sz="2400" b="1"/>
          </a:p>
          <a:p>
            <a:r>
              <a:rPr lang="ro-RO" sz="2400" b="1"/>
              <a:t>Lansat în: </a:t>
            </a:r>
            <a:r>
              <a:rPr lang="ro-RO" sz="2400"/>
              <a:t>2017</a:t>
            </a:r>
          </a:p>
          <a:p>
            <a:r>
              <a:rPr lang="ro-RO" sz="2400" b="1"/>
              <a:t>Caracteristici principale: </a:t>
            </a:r>
            <a:r>
              <a:rPr lang="ro-RO" sz="2400"/>
              <a:t>Execuție rapidă, oferă feedback vizual instant, restricționat la JavaScript.</a:t>
            </a:r>
          </a:p>
          <a:p>
            <a:r>
              <a:rPr lang="ro-RO" sz="2400" b="1"/>
              <a:t>Utilizare:</a:t>
            </a:r>
            <a:r>
              <a:rPr lang="ro-RO" sz="2400"/>
              <a:t> Ideal pentru dezvoltare rapidă și testare continuă în proiecte JavaScript.</a:t>
            </a:r>
          </a:p>
          <a:p>
            <a:pPr algn="just"/>
            <a:endParaRPr lang="en-US" b="1"/>
          </a:p>
        </p:txBody>
      </p:sp>
      <p:pic>
        <p:nvPicPr>
          <p:cNvPr id="1026" name="Picture 2">
            <a:extLst>
              <a:ext uri="{FF2B5EF4-FFF2-40B4-BE49-F238E27FC236}">
                <a16:creationId xmlns:a16="http://schemas.microsoft.com/office/drawing/2014/main" id="{C2D4772D-F241-229C-3B70-5FBFD520B722}"/>
              </a:ext>
            </a:extLst>
          </p:cNvPr>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69516" y="1985663"/>
            <a:ext cx="1440000" cy="14400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Brandfetch | Cypress.io Logos &amp; Brand Assets">
            <a:extLst>
              <a:ext uri="{FF2B5EF4-FFF2-40B4-BE49-F238E27FC236}">
                <a16:creationId xmlns:a16="http://schemas.microsoft.com/office/drawing/2014/main" id="{A71A50BE-43D0-5D65-8B84-B8E15643AB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82485" y="1985663"/>
            <a:ext cx="1440000" cy="144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314122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AF551-62BF-1044-A925-7FCDC28CB966}"/>
              </a:ext>
            </a:extLst>
          </p:cNvPr>
          <p:cNvSpPr>
            <a:spLocks noGrp="1"/>
          </p:cNvSpPr>
          <p:nvPr>
            <p:ph type="title"/>
          </p:nvPr>
        </p:nvSpPr>
        <p:spPr/>
        <p:txBody>
          <a:bodyPr/>
          <a:lstStyle/>
          <a:p>
            <a:r>
              <a:rPr lang="ro-RO" b="1"/>
              <a:t>Aspecte cheie ale comparației</a:t>
            </a:r>
            <a:endParaRPr lang="en-US" b="1"/>
          </a:p>
        </p:txBody>
      </p:sp>
      <p:sp>
        <p:nvSpPr>
          <p:cNvPr id="3" name="Content Placeholder 2">
            <a:extLst>
              <a:ext uri="{FF2B5EF4-FFF2-40B4-BE49-F238E27FC236}">
                <a16:creationId xmlns:a16="http://schemas.microsoft.com/office/drawing/2014/main" id="{41A5C23D-3BB0-C18E-9A23-6371E97E9E91}"/>
              </a:ext>
            </a:extLst>
          </p:cNvPr>
          <p:cNvSpPr>
            <a:spLocks noGrp="1"/>
          </p:cNvSpPr>
          <p:nvPr>
            <p:ph idx="1"/>
          </p:nvPr>
        </p:nvSpPr>
        <p:spPr/>
        <p:txBody>
          <a:bodyPr/>
          <a:lstStyle/>
          <a:p>
            <a:r>
              <a:rPr lang="ro-RO"/>
              <a:t>Viteza de rulare pentru un singur test</a:t>
            </a:r>
          </a:p>
          <a:p>
            <a:r>
              <a:rPr lang="ro-RO"/>
              <a:t>Viteza de rulare pentru teste multiple</a:t>
            </a:r>
          </a:p>
          <a:p>
            <a:r>
              <a:rPr lang="ro-RO"/>
              <a:t>Numărul de linii de cod</a:t>
            </a:r>
          </a:p>
          <a:p>
            <a:r>
              <a:rPr lang="ro-RO"/>
              <a:t>Suport pentru limbaje de programare</a:t>
            </a:r>
          </a:p>
          <a:p>
            <a:r>
              <a:rPr lang="ro-RO"/>
              <a:t>Interfață interactivă</a:t>
            </a:r>
          </a:p>
          <a:p>
            <a:r>
              <a:rPr lang="ro-RO"/>
              <a:t>Raportarea rezultatelor</a:t>
            </a:r>
          </a:p>
          <a:p>
            <a:r>
              <a:rPr lang="ro-RO"/>
              <a:t>Reutilizarea codului</a:t>
            </a:r>
            <a:endParaRPr lang="en-US"/>
          </a:p>
        </p:txBody>
      </p:sp>
    </p:spTree>
    <p:extLst>
      <p:ext uri="{BB962C8B-B14F-4D97-AF65-F5344CB8AC3E}">
        <p14:creationId xmlns:p14="http://schemas.microsoft.com/office/powerpoint/2010/main" val="41096348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7DE6D0-A11F-4551-5C00-4E00E8897F5E}"/>
              </a:ext>
            </a:extLst>
          </p:cNvPr>
          <p:cNvSpPr>
            <a:spLocks noGrp="1"/>
          </p:cNvSpPr>
          <p:nvPr>
            <p:ph type="title"/>
          </p:nvPr>
        </p:nvSpPr>
        <p:spPr/>
        <p:txBody>
          <a:bodyPr/>
          <a:lstStyle/>
          <a:p>
            <a:r>
              <a:rPr lang="ro-RO" b="1">
                <a:latin typeface="Roboto" panose="02000000000000000000" pitchFamily="2" charset="0"/>
                <a:ea typeface="Roboto" panose="02000000000000000000" pitchFamily="2" charset="0"/>
                <a:cs typeface="Roboto" panose="02000000000000000000" pitchFamily="2" charset="0"/>
              </a:rPr>
              <a:t>Date despre </a:t>
            </a:r>
            <a:r>
              <a:rPr lang="en-US" b="1">
                <a:latin typeface="Roboto" panose="02000000000000000000" pitchFamily="2" charset="0"/>
                <a:ea typeface="Roboto" panose="02000000000000000000" pitchFamily="2" charset="0"/>
                <a:cs typeface="Roboto" panose="02000000000000000000" pitchFamily="2" charset="0"/>
              </a:rPr>
              <a:t>primul </a:t>
            </a:r>
            <a:r>
              <a:rPr lang="ro-RO" b="1">
                <a:latin typeface="Roboto" panose="02000000000000000000" pitchFamily="2" charset="0"/>
                <a:ea typeface="Roboto" panose="02000000000000000000" pitchFamily="2" charset="0"/>
                <a:cs typeface="Roboto" panose="02000000000000000000" pitchFamily="2" charset="0"/>
              </a:rPr>
              <a:t>articol științific ales</a:t>
            </a:r>
            <a:endParaRPr lang="en-US" b="1">
              <a:latin typeface="Roboto" panose="02000000000000000000" pitchFamily="2" charset="0"/>
              <a:ea typeface="Roboto" panose="02000000000000000000" pitchFamily="2" charset="0"/>
              <a:cs typeface="Roboto" panose="02000000000000000000" pitchFamily="2" charset="0"/>
            </a:endParaRPr>
          </a:p>
        </p:txBody>
      </p:sp>
      <p:sp>
        <p:nvSpPr>
          <p:cNvPr id="3" name="Content Placeholder 2">
            <a:extLst>
              <a:ext uri="{FF2B5EF4-FFF2-40B4-BE49-F238E27FC236}">
                <a16:creationId xmlns:a16="http://schemas.microsoft.com/office/drawing/2014/main" id="{E27D96FB-0631-548E-B658-281BE316F085}"/>
              </a:ext>
            </a:extLst>
          </p:cNvPr>
          <p:cNvSpPr>
            <a:spLocks noGrp="1"/>
          </p:cNvSpPr>
          <p:nvPr>
            <p:ph idx="1"/>
          </p:nvPr>
        </p:nvSpPr>
        <p:spPr>
          <a:xfrm>
            <a:off x="838200" y="1825624"/>
            <a:ext cx="10515600" cy="4509861"/>
          </a:xfrm>
        </p:spPr>
        <p:txBody>
          <a:bodyPr>
            <a:normAutofit lnSpcReduction="10000"/>
          </a:bodyPr>
          <a:lstStyle/>
          <a:p>
            <a:r>
              <a:rPr lang="ro-RO" b="1">
                <a:latin typeface="Roboto" panose="02000000000000000000" pitchFamily="2" charset="0"/>
                <a:ea typeface="Roboto" panose="02000000000000000000" pitchFamily="2" charset="0"/>
                <a:cs typeface="Roboto" panose="02000000000000000000" pitchFamily="2" charset="0"/>
              </a:rPr>
              <a:t>Titlu</a:t>
            </a:r>
            <a:r>
              <a:rPr lang="en-US" b="1">
                <a:latin typeface="Roboto" panose="02000000000000000000" pitchFamily="2" charset="0"/>
                <a:ea typeface="Roboto" panose="02000000000000000000" pitchFamily="2" charset="0"/>
                <a:cs typeface="Roboto" panose="02000000000000000000" pitchFamily="2" charset="0"/>
              </a:rPr>
              <a:t>: </a:t>
            </a:r>
            <a:r>
              <a:rPr lang="en-US">
                <a:latin typeface="Roboto" panose="02000000000000000000" pitchFamily="2" charset="0"/>
                <a:ea typeface="Roboto" panose="02000000000000000000" pitchFamily="2" charset="0"/>
                <a:cs typeface="Roboto" panose="02000000000000000000" pitchFamily="2" charset="0"/>
              </a:rPr>
              <a:t>Web Program Testing Using Selenium Python: Best Practices and Effective Approaches</a:t>
            </a:r>
          </a:p>
          <a:p>
            <a:r>
              <a:rPr lang="en-US" b="1">
                <a:latin typeface="Roboto" panose="02000000000000000000" pitchFamily="2" charset="0"/>
                <a:ea typeface="Roboto" panose="02000000000000000000" pitchFamily="2" charset="0"/>
                <a:cs typeface="Roboto" panose="02000000000000000000" pitchFamily="2" charset="0"/>
              </a:rPr>
              <a:t>Autori: </a:t>
            </a:r>
            <a:r>
              <a:rPr lang="en-US">
                <a:latin typeface="Roboto" panose="02000000000000000000" pitchFamily="2" charset="0"/>
                <a:ea typeface="Roboto" panose="02000000000000000000" pitchFamily="2" charset="0"/>
                <a:cs typeface="Roboto" panose="02000000000000000000" pitchFamily="2" charset="0"/>
              </a:rPr>
              <a:t>Rusdiansyah, Nining Suharyanti, Hendra Supendar, Tuslaela</a:t>
            </a:r>
          </a:p>
          <a:p>
            <a:r>
              <a:rPr lang="en-US" b="1">
                <a:latin typeface="Roboto" panose="02000000000000000000" pitchFamily="2" charset="0"/>
                <a:ea typeface="Roboto" panose="02000000000000000000" pitchFamily="2" charset="0"/>
                <a:cs typeface="Roboto" panose="02000000000000000000" pitchFamily="2" charset="0"/>
              </a:rPr>
              <a:t>Instituții:</a:t>
            </a:r>
          </a:p>
          <a:p>
            <a:pPr lvl="1"/>
            <a:r>
              <a:rPr lang="en-US">
                <a:latin typeface="Roboto" panose="02000000000000000000" pitchFamily="2" charset="0"/>
                <a:ea typeface="Roboto" panose="02000000000000000000" pitchFamily="2" charset="0"/>
                <a:cs typeface="Roboto" panose="02000000000000000000" pitchFamily="2" charset="0"/>
              </a:rPr>
              <a:t>Universitas Bina Sarana Informatika</a:t>
            </a:r>
          </a:p>
          <a:p>
            <a:pPr lvl="1"/>
            <a:r>
              <a:rPr lang="en-US">
                <a:latin typeface="Roboto" panose="02000000000000000000" pitchFamily="2" charset="0"/>
                <a:ea typeface="Roboto" panose="02000000000000000000" pitchFamily="2" charset="0"/>
                <a:cs typeface="Roboto" panose="02000000000000000000" pitchFamily="2" charset="0"/>
              </a:rPr>
              <a:t>Universitas Nusa Mandiri, Indonesia</a:t>
            </a:r>
          </a:p>
          <a:p>
            <a:r>
              <a:rPr lang="en-US" b="1">
                <a:latin typeface="Roboto" panose="02000000000000000000" pitchFamily="2" charset="0"/>
                <a:ea typeface="Roboto" panose="02000000000000000000" pitchFamily="2" charset="0"/>
                <a:cs typeface="Roboto" panose="02000000000000000000" pitchFamily="2" charset="0"/>
              </a:rPr>
              <a:t>Date de publicare și jurnal:</a:t>
            </a:r>
          </a:p>
          <a:p>
            <a:pPr lvl="1"/>
            <a:r>
              <a:rPr lang="en-US">
                <a:latin typeface="Roboto" panose="02000000000000000000" pitchFamily="2" charset="0"/>
                <a:ea typeface="Roboto" panose="02000000000000000000" pitchFamily="2" charset="0"/>
                <a:cs typeface="Roboto" panose="02000000000000000000" pitchFamily="2" charset="0"/>
              </a:rPr>
              <a:t>Data publicării: 1 Aprilie 2024</a:t>
            </a:r>
          </a:p>
          <a:p>
            <a:pPr lvl="1"/>
            <a:r>
              <a:rPr lang="en-US">
                <a:latin typeface="Roboto" panose="02000000000000000000" pitchFamily="2" charset="0"/>
                <a:ea typeface="Roboto" panose="02000000000000000000" pitchFamily="2" charset="0"/>
                <a:cs typeface="Roboto" panose="02000000000000000000" pitchFamily="2" charset="0"/>
              </a:rPr>
              <a:t>Publicație științifică: Sinkron: Jurnal dan Penelitian Teknik Informatika</a:t>
            </a:r>
          </a:p>
          <a:p>
            <a:pPr lvl="1"/>
            <a:r>
              <a:rPr lang="en-US">
                <a:latin typeface="Roboto" panose="02000000000000000000" pitchFamily="2" charset="0"/>
                <a:ea typeface="Roboto" panose="02000000000000000000" pitchFamily="2" charset="0"/>
                <a:cs typeface="Roboto" panose="02000000000000000000" pitchFamily="2" charset="0"/>
              </a:rPr>
              <a:t>DOI: </a:t>
            </a:r>
            <a:r>
              <a:rPr lang="en-US">
                <a:latin typeface="Roboto" panose="02000000000000000000" pitchFamily="2" charset="0"/>
                <a:ea typeface="Roboto" panose="02000000000000000000" pitchFamily="2" charset="0"/>
                <a:cs typeface="Roboto" panose="02000000000000000000" pitchFamily="2" charset="0"/>
                <a:hlinkClick r:id="rId2"/>
              </a:rPr>
              <a:t>https://doi.org/10.33395/v8i2.13569</a:t>
            </a:r>
            <a:endParaRPr lang="en-US">
              <a:latin typeface="Roboto" panose="02000000000000000000" pitchFamily="2" charset="0"/>
              <a:ea typeface="Roboto" panose="02000000000000000000" pitchFamily="2" charset="0"/>
              <a:cs typeface="Roboto" panose="02000000000000000000" pitchFamily="2" charset="0"/>
            </a:endParaRPr>
          </a:p>
        </p:txBody>
      </p:sp>
    </p:spTree>
    <p:extLst>
      <p:ext uri="{BB962C8B-B14F-4D97-AF65-F5344CB8AC3E}">
        <p14:creationId xmlns:p14="http://schemas.microsoft.com/office/powerpoint/2010/main" val="25465290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E6CAD1-93F1-BDA0-F001-5CFFABDB7E61}"/>
              </a:ext>
            </a:extLst>
          </p:cNvPr>
          <p:cNvSpPr>
            <a:spLocks noGrp="1"/>
          </p:cNvSpPr>
          <p:nvPr>
            <p:ph type="title"/>
          </p:nvPr>
        </p:nvSpPr>
        <p:spPr/>
        <p:txBody>
          <a:bodyPr/>
          <a:lstStyle/>
          <a:p>
            <a:r>
              <a:rPr lang="en-US" b="1">
                <a:latin typeface="Roboto" panose="02000000000000000000" pitchFamily="2" charset="0"/>
                <a:ea typeface="Roboto" panose="02000000000000000000" pitchFamily="2" charset="0"/>
                <a:cs typeface="Roboto" panose="02000000000000000000" pitchFamily="2" charset="0"/>
              </a:rPr>
              <a:t>Scurt rezumat a primului articol</a:t>
            </a:r>
          </a:p>
        </p:txBody>
      </p:sp>
      <p:sp>
        <p:nvSpPr>
          <p:cNvPr id="3" name="Content Placeholder 2">
            <a:extLst>
              <a:ext uri="{FF2B5EF4-FFF2-40B4-BE49-F238E27FC236}">
                <a16:creationId xmlns:a16="http://schemas.microsoft.com/office/drawing/2014/main" id="{0FCB26FF-4D1A-0B73-7AFD-6592A84F4F1A}"/>
              </a:ext>
            </a:extLst>
          </p:cNvPr>
          <p:cNvSpPr>
            <a:spLocks noGrp="1"/>
          </p:cNvSpPr>
          <p:nvPr>
            <p:ph idx="1"/>
          </p:nvPr>
        </p:nvSpPr>
        <p:spPr/>
        <p:txBody>
          <a:bodyPr>
            <a:normAutofit/>
          </a:bodyPr>
          <a:lstStyle/>
          <a:p>
            <a:r>
              <a:rPr lang="en-US" sz="3600" b="1">
                <a:latin typeface="Roboto" panose="02000000000000000000" pitchFamily="2" charset="0"/>
                <a:ea typeface="Roboto" panose="02000000000000000000" pitchFamily="2" charset="0"/>
                <a:cs typeface="Roboto" panose="02000000000000000000" pitchFamily="2" charset="0"/>
              </a:rPr>
              <a:t>Scopul cercetării: </a:t>
            </a:r>
            <a:r>
              <a:rPr lang="en-US" sz="3600">
                <a:latin typeface="Roboto" panose="02000000000000000000" pitchFamily="2" charset="0"/>
                <a:ea typeface="Roboto" panose="02000000000000000000" pitchFamily="2" charset="0"/>
                <a:cs typeface="Roboto" panose="02000000000000000000" pitchFamily="2" charset="0"/>
              </a:rPr>
              <a:t>Utilizarea Selenium pentru automatizarea </a:t>
            </a:r>
            <a:r>
              <a:rPr lang="ro-RO" sz="3600">
                <a:latin typeface="Roboto" panose="02000000000000000000" pitchFamily="2" charset="0"/>
                <a:ea typeface="Roboto" panose="02000000000000000000" pitchFamily="2" charset="0"/>
                <a:cs typeface="Roboto" panose="02000000000000000000" pitchFamily="2" charset="0"/>
              </a:rPr>
              <a:t>testării</a:t>
            </a:r>
            <a:r>
              <a:rPr lang="en-US" sz="3600">
                <a:latin typeface="Roboto" panose="02000000000000000000" pitchFamily="2" charset="0"/>
                <a:ea typeface="Roboto" panose="02000000000000000000" pitchFamily="2" charset="0"/>
                <a:cs typeface="Roboto" panose="02000000000000000000" pitchFamily="2" charset="0"/>
              </a:rPr>
              <a:t> în aplicații web, cum ar fi logarea, tranzacțiile și introducerea datelor clienților.</a:t>
            </a:r>
            <a:endParaRPr lang="ro-RO" sz="3600">
              <a:latin typeface="Roboto" panose="02000000000000000000" pitchFamily="2" charset="0"/>
              <a:ea typeface="Roboto" panose="02000000000000000000" pitchFamily="2" charset="0"/>
              <a:cs typeface="Roboto" panose="02000000000000000000" pitchFamily="2" charset="0"/>
            </a:endParaRPr>
          </a:p>
          <a:p>
            <a:r>
              <a:rPr lang="en-US" sz="3600" b="1">
                <a:latin typeface="Roboto" panose="02000000000000000000" pitchFamily="2" charset="0"/>
                <a:ea typeface="Roboto" panose="02000000000000000000" pitchFamily="2" charset="0"/>
                <a:cs typeface="Roboto" panose="02000000000000000000" pitchFamily="2" charset="0"/>
              </a:rPr>
              <a:t>Concluzii principale: </a:t>
            </a:r>
            <a:r>
              <a:rPr lang="en-US" sz="3600">
                <a:latin typeface="Roboto" panose="02000000000000000000" pitchFamily="2" charset="0"/>
                <a:ea typeface="Roboto" panose="02000000000000000000" pitchFamily="2" charset="0"/>
                <a:cs typeface="Roboto" panose="02000000000000000000" pitchFamily="2" charset="0"/>
              </a:rPr>
              <a:t>Utilizarea Selenium contribuie la creșterea eficienței test</a:t>
            </a:r>
            <a:r>
              <a:rPr lang="ro-RO" sz="3600">
                <a:latin typeface="Roboto" panose="02000000000000000000" pitchFamily="2" charset="0"/>
                <a:ea typeface="Roboto" panose="02000000000000000000" pitchFamily="2" charset="0"/>
                <a:cs typeface="Roboto" panose="02000000000000000000" pitchFamily="2" charset="0"/>
              </a:rPr>
              <a:t>ării</a:t>
            </a:r>
            <a:r>
              <a:rPr lang="en-US" sz="3600">
                <a:latin typeface="Roboto" panose="02000000000000000000" pitchFamily="2" charset="0"/>
                <a:ea typeface="Roboto" panose="02000000000000000000" pitchFamily="2" charset="0"/>
                <a:cs typeface="Roboto" panose="02000000000000000000" pitchFamily="2" charset="0"/>
              </a:rPr>
              <a:t> aplicațiilor web.</a:t>
            </a:r>
          </a:p>
        </p:txBody>
      </p:sp>
    </p:spTree>
    <p:extLst>
      <p:ext uri="{BB962C8B-B14F-4D97-AF65-F5344CB8AC3E}">
        <p14:creationId xmlns:p14="http://schemas.microsoft.com/office/powerpoint/2010/main" val="18112379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7DE6D0-A11F-4551-5C00-4E00E8897F5E}"/>
              </a:ext>
            </a:extLst>
          </p:cNvPr>
          <p:cNvSpPr>
            <a:spLocks noGrp="1"/>
          </p:cNvSpPr>
          <p:nvPr>
            <p:ph type="title"/>
          </p:nvPr>
        </p:nvSpPr>
        <p:spPr>
          <a:xfrm>
            <a:off x="838200" y="365125"/>
            <a:ext cx="10755086" cy="1325563"/>
          </a:xfrm>
        </p:spPr>
        <p:txBody>
          <a:bodyPr/>
          <a:lstStyle/>
          <a:p>
            <a:r>
              <a:rPr lang="ro-RO" b="1">
                <a:latin typeface="Roboto" panose="02000000000000000000" pitchFamily="2" charset="0"/>
                <a:ea typeface="Roboto" panose="02000000000000000000" pitchFamily="2" charset="0"/>
                <a:cs typeface="Roboto" panose="02000000000000000000" pitchFamily="2" charset="0"/>
              </a:rPr>
              <a:t>Date despre </a:t>
            </a:r>
            <a:r>
              <a:rPr lang="en-US" b="1">
                <a:latin typeface="Roboto" panose="02000000000000000000" pitchFamily="2" charset="0"/>
                <a:ea typeface="Roboto" panose="02000000000000000000" pitchFamily="2" charset="0"/>
                <a:cs typeface="Roboto" panose="02000000000000000000" pitchFamily="2" charset="0"/>
              </a:rPr>
              <a:t>al doilea </a:t>
            </a:r>
            <a:r>
              <a:rPr lang="ro-RO" b="1">
                <a:latin typeface="Roboto" panose="02000000000000000000" pitchFamily="2" charset="0"/>
                <a:ea typeface="Roboto" panose="02000000000000000000" pitchFamily="2" charset="0"/>
                <a:cs typeface="Roboto" panose="02000000000000000000" pitchFamily="2" charset="0"/>
              </a:rPr>
              <a:t>articol științific ales</a:t>
            </a:r>
            <a:endParaRPr lang="en-US" b="1">
              <a:latin typeface="Roboto" panose="02000000000000000000" pitchFamily="2" charset="0"/>
              <a:ea typeface="Roboto" panose="02000000000000000000" pitchFamily="2" charset="0"/>
              <a:cs typeface="Roboto" panose="02000000000000000000" pitchFamily="2" charset="0"/>
            </a:endParaRPr>
          </a:p>
        </p:txBody>
      </p:sp>
      <p:sp>
        <p:nvSpPr>
          <p:cNvPr id="3" name="Content Placeholder 2">
            <a:extLst>
              <a:ext uri="{FF2B5EF4-FFF2-40B4-BE49-F238E27FC236}">
                <a16:creationId xmlns:a16="http://schemas.microsoft.com/office/drawing/2014/main" id="{E27D96FB-0631-548E-B658-281BE316F085}"/>
              </a:ext>
            </a:extLst>
          </p:cNvPr>
          <p:cNvSpPr>
            <a:spLocks noGrp="1"/>
          </p:cNvSpPr>
          <p:nvPr>
            <p:ph idx="1"/>
          </p:nvPr>
        </p:nvSpPr>
        <p:spPr>
          <a:xfrm>
            <a:off x="838200" y="1825624"/>
            <a:ext cx="10515600" cy="4509861"/>
          </a:xfrm>
        </p:spPr>
        <p:txBody>
          <a:bodyPr>
            <a:normAutofit lnSpcReduction="10000"/>
          </a:bodyPr>
          <a:lstStyle/>
          <a:p>
            <a:r>
              <a:rPr lang="ro-RO" b="1">
                <a:latin typeface="Roboto" panose="02000000000000000000" pitchFamily="2" charset="0"/>
                <a:ea typeface="Roboto" panose="02000000000000000000" pitchFamily="2" charset="0"/>
                <a:cs typeface="Roboto" panose="02000000000000000000" pitchFamily="2" charset="0"/>
              </a:rPr>
              <a:t>Titlu</a:t>
            </a:r>
            <a:r>
              <a:rPr lang="en-US" b="1">
                <a:latin typeface="Roboto" panose="02000000000000000000" pitchFamily="2" charset="0"/>
                <a:ea typeface="Roboto" panose="02000000000000000000" pitchFamily="2" charset="0"/>
                <a:cs typeface="Roboto" panose="02000000000000000000" pitchFamily="2" charset="0"/>
              </a:rPr>
              <a:t>: </a:t>
            </a:r>
            <a:r>
              <a:rPr lang="en-US">
                <a:latin typeface="Roboto" panose="02000000000000000000" pitchFamily="2" charset="0"/>
                <a:ea typeface="Roboto" panose="02000000000000000000" pitchFamily="2" charset="0"/>
                <a:cs typeface="Roboto" panose="02000000000000000000" pitchFamily="2" charset="0"/>
              </a:rPr>
              <a:t>Technical Analysis of Selenium and Cypress as Functional Automation Framework for Modern Web Application Testing</a:t>
            </a:r>
          </a:p>
          <a:p>
            <a:r>
              <a:rPr lang="en-US" b="1">
                <a:latin typeface="Roboto" panose="02000000000000000000" pitchFamily="2" charset="0"/>
                <a:ea typeface="Roboto" panose="02000000000000000000" pitchFamily="2" charset="0"/>
                <a:cs typeface="Roboto" panose="02000000000000000000" pitchFamily="2" charset="0"/>
              </a:rPr>
              <a:t>Autori: </a:t>
            </a:r>
            <a:r>
              <a:rPr lang="en-US">
                <a:latin typeface="Roboto" panose="02000000000000000000" pitchFamily="2" charset="0"/>
                <a:ea typeface="Roboto" panose="02000000000000000000" pitchFamily="2" charset="0"/>
                <a:cs typeface="Roboto" panose="02000000000000000000" pitchFamily="2" charset="0"/>
              </a:rPr>
              <a:t>Fatini Mobaraya, Shahid Ali</a:t>
            </a:r>
          </a:p>
          <a:p>
            <a:r>
              <a:rPr lang="en-US" b="1">
                <a:latin typeface="Roboto" panose="02000000000000000000" pitchFamily="2" charset="0"/>
                <a:ea typeface="Roboto" panose="02000000000000000000" pitchFamily="2" charset="0"/>
                <a:cs typeface="Roboto" panose="02000000000000000000" pitchFamily="2" charset="0"/>
              </a:rPr>
              <a:t>Instituții:</a:t>
            </a:r>
          </a:p>
          <a:p>
            <a:pPr lvl="1"/>
            <a:r>
              <a:rPr lang="en-US">
                <a:latin typeface="Roboto" panose="02000000000000000000" pitchFamily="2" charset="0"/>
                <a:ea typeface="Roboto" panose="02000000000000000000" pitchFamily="2" charset="0"/>
                <a:cs typeface="Roboto" panose="02000000000000000000" pitchFamily="2" charset="0"/>
              </a:rPr>
              <a:t>Department of Information Technology, AGI Institute, Auckland, New Zealand</a:t>
            </a:r>
          </a:p>
          <a:p>
            <a:r>
              <a:rPr lang="en-US" b="1">
                <a:latin typeface="Roboto" panose="02000000000000000000" pitchFamily="2" charset="0"/>
                <a:ea typeface="Roboto" panose="02000000000000000000" pitchFamily="2" charset="0"/>
                <a:cs typeface="Roboto" panose="02000000000000000000" pitchFamily="2" charset="0"/>
              </a:rPr>
              <a:t>Date de publicare și jurnal:</a:t>
            </a:r>
          </a:p>
          <a:p>
            <a:pPr lvl="1"/>
            <a:r>
              <a:rPr lang="en-US">
                <a:latin typeface="Roboto" panose="02000000000000000000" pitchFamily="2" charset="0"/>
                <a:ea typeface="Roboto" panose="02000000000000000000" pitchFamily="2" charset="0"/>
                <a:cs typeface="Roboto" panose="02000000000000000000" pitchFamily="2" charset="0"/>
              </a:rPr>
              <a:t>Data publicării: Decembrie 2019</a:t>
            </a:r>
          </a:p>
          <a:p>
            <a:pPr lvl="1"/>
            <a:r>
              <a:rPr lang="en-US">
                <a:latin typeface="Roboto" panose="02000000000000000000" pitchFamily="2" charset="0"/>
                <a:ea typeface="Roboto" panose="02000000000000000000" pitchFamily="2" charset="0"/>
                <a:cs typeface="Roboto" panose="02000000000000000000" pitchFamily="2" charset="0"/>
              </a:rPr>
              <a:t>Publicație științifică: 9th International Conference on Computer Science, Engineering and Applications (ICCSEA 2019)</a:t>
            </a:r>
          </a:p>
          <a:p>
            <a:pPr lvl="1"/>
            <a:r>
              <a:rPr lang="en-US">
                <a:latin typeface="Roboto" panose="02000000000000000000" pitchFamily="2" charset="0"/>
                <a:ea typeface="Roboto" panose="02000000000000000000" pitchFamily="2" charset="0"/>
                <a:cs typeface="Roboto" panose="02000000000000000000" pitchFamily="2" charset="0"/>
              </a:rPr>
              <a:t>DOI: </a:t>
            </a:r>
            <a:r>
              <a:rPr lang="en-US">
                <a:latin typeface="Roboto" panose="02000000000000000000" pitchFamily="2" charset="0"/>
                <a:ea typeface="Roboto" panose="02000000000000000000" pitchFamily="2" charset="0"/>
                <a:cs typeface="Roboto" panose="02000000000000000000" pitchFamily="2" charset="0"/>
                <a:hlinkClick r:id="rId2"/>
              </a:rPr>
              <a:t>https://doi.org/10.5121/csit.2019.91803</a:t>
            </a:r>
            <a:endParaRPr lang="en-US">
              <a:latin typeface="Roboto" panose="02000000000000000000" pitchFamily="2" charset="0"/>
              <a:ea typeface="Roboto" panose="02000000000000000000" pitchFamily="2" charset="0"/>
              <a:cs typeface="Roboto" panose="02000000000000000000" pitchFamily="2" charset="0"/>
            </a:endParaRPr>
          </a:p>
        </p:txBody>
      </p:sp>
    </p:spTree>
    <p:extLst>
      <p:ext uri="{BB962C8B-B14F-4D97-AF65-F5344CB8AC3E}">
        <p14:creationId xmlns:p14="http://schemas.microsoft.com/office/powerpoint/2010/main" val="33218913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E6CAD1-93F1-BDA0-F001-5CFFABDB7E61}"/>
              </a:ext>
            </a:extLst>
          </p:cNvPr>
          <p:cNvSpPr>
            <a:spLocks noGrp="1"/>
          </p:cNvSpPr>
          <p:nvPr>
            <p:ph type="title"/>
          </p:nvPr>
        </p:nvSpPr>
        <p:spPr/>
        <p:txBody>
          <a:bodyPr/>
          <a:lstStyle/>
          <a:p>
            <a:r>
              <a:rPr lang="en-US" b="1">
                <a:latin typeface="Roboto" panose="02000000000000000000" pitchFamily="2" charset="0"/>
                <a:ea typeface="Roboto" panose="02000000000000000000" pitchFamily="2" charset="0"/>
                <a:cs typeface="Roboto" panose="02000000000000000000" pitchFamily="2" charset="0"/>
              </a:rPr>
              <a:t>Scurt rezumat a celui de-al doilea articol</a:t>
            </a:r>
          </a:p>
        </p:txBody>
      </p:sp>
      <p:sp>
        <p:nvSpPr>
          <p:cNvPr id="3" name="Content Placeholder 2">
            <a:extLst>
              <a:ext uri="{FF2B5EF4-FFF2-40B4-BE49-F238E27FC236}">
                <a16:creationId xmlns:a16="http://schemas.microsoft.com/office/drawing/2014/main" id="{0FCB26FF-4D1A-0B73-7AFD-6592A84F4F1A}"/>
              </a:ext>
            </a:extLst>
          </p:cNvPr>
          <p:cNvSpPr>
            <a:spLocks noGrp="1"/>
          </p:cNvSpPr>
          <p:nvPr>
            <p:ph idx="1"/>
          </p:nvPr>
        </p:nvSpPr>
        <p:spPr/>
        <p:txBody>
          <a:bodyPr>
            <a:normAutofit fontScale="92500" lnSpcReduction="10000"/>
          </a:bodyPr>
          <a:lstStyle/>
          <a:p>
            <a:r>
              <a:rPr lang="en-US" sz="3600" b="1">
                <a:latin typeface="Roboto" panose="02000000000000000000" pitchFamily="2" charset="0"/>
                <a:ea typeface="Roboto" panose="02000000000000000000" pitchFamily="2" charset="0"/>
                <a:cs typeface="Roboto" panose="02000000000000000000" pitchFamily="2" charset="0"/>
              </a:rPr>
              <a:t>Provocări și </a:t>
            </a:r>
            <a:r>
              <a:rPr lang="ro-RO" sz="3600" b="1">
                <a:latin typeface="Roboto" panose="02000000000000000000" pitchFamily="2" charset="0"/>
                <a:ea typeface="Roboto" panose="02000000000000000000" pitchFamily="2" charset="0"/>
                <a:cs typeface="Roboto" panose="02000000000000000000" pitchFamily="2" charset="0"/>
              </a:rPr>
              <a:t>s</a:t>
            </a:r>
            <a:r>
              <a:rPr lang="en-US" sz="3600" b="1">
                <a:latin typeface="Roboto" panose="02000000000000000000" pitchFamily="2" charset="0"/>
                <a:ea typeface="Roboto" panose="02000000000000000000" pitchFamily="2" charset="0"/>
                <a:cs typeface="Roboto" panose="02000000000000000000" pitchFamily="2" charset="0"/>
              </a:rPr>
              <a:t>oluții:</a:t>
            </a:r>
            <a:r>
              <a:rPr lang="ro-RO" sz="3600" b="1">
                <a:latin typeface="Roboto" panose="02000000000000000000" pitchFamily="2" charset="0"/>
                <a:ea typeface="Roboto" panose="02000000000000000000" pitchFamily="2" charset="0"/>
                <a:cs typeface="Roboto" panose="02000000000000000000" pitchFamily="2" charset="0"/>
              </a:rPr>
              <a:t> </a:t>
            </a:r>
            <a:r>
              <a:rPr lang="en-US" sz="3600">
                <a:latin typeface="Roboto" panose="02000000000000000000" pitchFamily="2" charset="0"/>
                <a:ea typeface="Roboto" panose="02000000000000000000" pitchFamily="2" charset="0"/>
                <a:cs typeface="Roboto" panose="02000000000000000000" pitchFamily="2" charset="0"/>
              </a:rPr>
              <a:t>Selenium se confruntă cu dificultăți în gestionarea timpului de așteptare pentru elementele dinamice ale paginii, în timp ce Cypress rezolvă aceste probleme prin așteptări automate, îmbunătățind gestionarea elementelor DOM.</a:t>
            </a:r>
          </a:p>
          <a:p>
            <a:r>
              <a:rPr lang="en-US" sz="3600" b="1">
                <a:latin typeface="Roboto" panose="02000000000000000000" pitchFamily="2" charset="0"/>
                <a:ea typeface="Roboto" panose="02000000000000000000" pitchFamily="2" charset="0"/>
                <a:cs typeface="Roboto" panose="02000000000000000000" pitchFamily="2" charset="0"/>
              </a:rPr>
              <a:t>Studiu de </a:t>
            </a:r>
            <a:r>
              <a:rPr lang="ro-RO" sz="3600" b="1">
                <a:latin typeface="Roboto" panose="02000000000000000000" pitchFamily="2" charset="0"/>
                <a:ea typeface="Roboto" panose="02000000000000000000" pitchFamily="2" charset="0"/>
                <a:cs typeface="Roboto" panose="02000000000000000000" pitchFamily="2" charset="0"/>
              </a:rPr>
              <a:t>c</a:t>
            </a:r>
            <a:r>
              <a:rPr lang="en-US" sz="3600" b="1">
                <a:latin typeface="Roboto" panose="02000000000000000000" pitchFamily="2" charset="0"/>
                <a:ea typeface="Roboto" panose="02000000000000000000" pitchFamily="2" charset="0"/>
                <a:cs typeface="Roboto" panose="02000000000000000000" pitchFamily="2" charset="0"/>
              </a:rPr>
              <a:t>az și </a:t>
            </a:r>
            <a:r>
              <a:rPr lang="ro-RO" sz="3600" b="1">
                <a:latin typeface="Roboto" panose="02000000000000000000" pitchFamily="2" charset="0"/>
                <a:ea typeface="Roboto" panose="02000000000000000000" pitchFamily="2" charset="0"/>
                <a:cs typeface="Roboto" panose="02000000000000000000" pitchFamily="2" charset="0"/>
              </a:rPr>
              <a:t>r</a:t>
            </a:r>
            <a:r>
              <a:rPr lang="en-US" sz="3600" b="1">
                <a:latin typeface="Roboto" panose="02000000000000000000" pitchFamily="2" charset="0"/>
                <a:ea typeface="Roboto" panose="02000000000000000000" pitchFamily="2" charset="0"/>
                <a:cs typeface="Roboto" panose="02000000000000000000" pitchFamily="2" charset="0"/>
              </a:rPr>
              <a:t>ezultate:</a:t>
            </a:r>
            <a:r>
              <a:rPr lang="ro-RO" sz="3600" b="1">
                <a:latin typeface="Roboto" panose="02000000000000000000" pitchFamily="2" charset="0"/>
                <a:ea typeface="Roboto" panose="02000000000000000000" pitchFamily="2" charset="0"/>
                <a:cs typeface="Roboto" panose="02000000000000000000" pitchFamily="2" charset="0"/>
              </a:rPr>
              <a:t> </a:t>
            </a:r>
            <a:r>
              <a:rPr lang="en-US" sz="3600">
                <a:latin typeface="Roboto" panose="02000000000000000000" pitchFamily="2" charset="0"/>
                <a:ea typeface="Roboto" panose="02000000000000000000" pitchFamily="2" charset="0"/>
                <a:cs typeface="Roboto" panose="02000000000000000000" pitchFamily="2" charset="0"/>
              </a:rPr>
              <a:t>Folosind AliExpress, un site dinamic cu acces masiv de utilizatori, studiul compară eficiența scrierii codului și viteza de execuție. Rezultatele indică superioritatea Cypress în termeni de eficiență și timp de rulare a testelor.</a:t>
            </a:r>
          </a:p>
        </p:txBody>
      </p:sp>
    </p:spTree>
    <p:extLst>
      <p:ext uri="{BB962C8B-B14F-4D97-AF65-F5344CB8AC3E}">
        <p14:creationId xmlns:p14="http://schemas.microsoft.com/office/powerpoint/2010/main" val="27558725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C7D381-58D9-ADF9-DFC8-227AB1D45D33}"/>
              </a:ext>
            </a:extLst>
          </p:cNvPr>
          <p:cNvSpPr>
            <a:spLocks noGrp="1"/>
          </p:cNvSpPr>
          <p:nvPr>
            <p:ph type="title"/>
          </p:nvPr>
        </p:nvSpPr>
        <p:spPr/>
        <p:txBody>
          <a:bodyPr/>
          <a:lstStyle/>
          <a:p>
            <a:r>
              <a:rPr lang="ro-RO" b="1"/>
              <a:t>Platforma de testare și testele efectuate</a:t>
            </a:r>
            <a:endParaRPr lang="en-US" b="1"/>
          </a:p>
        </p:txBody>
      </p:sp>
      <p:sp>
        <p:nvSpPr>
          <p:cNvPr id="3" name="Content Placeholder 2">
            <a:extLst>
              <a:ext uri="{FF2B5EF4-FFF2-40B4-BE49-F238E27FC236}">
                <a16:creationId xmlns:a16="http://schemas.microsoft.com/office/drawing/2014/main" id="{FF4D5F5D-31B8-FDCF-5062-B33A663895E5}"/>
              </a:ext>
            </a:extLst>
          </p:cNvPr>
          <p:cNvSpPr>
            <a:spLocks noGrp="1"/>
          </p:cNvSpPr>
          <p:nvPr>
            <p:ph idx="1"/>
          </p:nvPr>
        </p:nvSpPr>
        <p:spPr/>
        <p:txBody>
          <a:bodyPr/>
          <a:lstStyle/>
          <a:p>
            <a:r>
              <a:rPr lang="en-US" b="1"/>
              <a:t>Platforma de Testare: </a:t>
            </a:r>
            <a:r>
              <a:rPr lang="ro-RO">
                <a:hlinkClick r:id="rId2"/>
              </a:rPr>
              <a:t>www.s</a:t>
            </a:r>
            <a:r>
              <a:rPr lang="en-US">
                <a:hlinkClick r:id="rId2"/>
              </a:rPr>
              <a:t>aucedemo.com</a:t>
            </a:r>
            <a:endParaRPr lang="en-US"/>
          </a:p>
          <a:p>
            <a:pPr marL="0" indent="0">
              <a:buNone/>
            </a:pPr>
            <a:endParaRPr lang="en-US"/>
          </a:p>
          <a:p>
            <a:pPr marL="0" indent="0">
              <a:buNone/>
            </a:pPr>
            <a:r>
              <a:rPr lang="ro-RO" b="1"/>
              <a:t>Teste efectuate</a:t>
            </a:r>
            <a:r>
              <a:rPr lang="en-US" b="1"/>
              <a:t>: </a:t>
            </a:r>
          </a:p>
          <a:p>
            <a:r>
              <a:rPr lang="en-US"/>
              <a:t>testarea autentificării</a:t>
            </a:r>
          </a:p>
          <a:p>
            <a:r>
              <a:rPr lang="en-US"/>
              <a:t>testarea adăugării în coș</a:t>
            </a:r>
          </a:p>
          <a:p>
            <a:r>
              <a:rPr lang="en-US"/>
              <a:t>testarea procesului de checkout și gestionarea erorilor</a:t>
            </a:r>
          </a:p>
          <a:p>
            <a:r>
              <a:rPr lang="en-US"/>
              <a:t>testarea performan</a:t>
            </a:r>
            <a:r>
              <a:rPr lang="ro-RO"/>
              <a:t>ței a două teste efectuate în mod secvențial</a:t>
            </a:r>
          </a:p>
          <a:p>
            <a:r>
              <a:rPr lang="en-US"/>
              <a:t>testarea performan</a:t>
            </a:r>
            <a:r>
              <a:rPr lang="ro-RO"/>
              <a:t>ței a două teste efectuate în paralel</a:t>
            </a:r>
          </a:p>
          <a:p>
            <a:endParaRPr lang="ro-RO"/>
          </a:p>
          <a:p>
            <a:endParaRPr lang="en-US"/>
          </a:p>
        </p:txBody>
      </p:sp>
    </p:spTree>
    <p:extLst>
      <p:ext uri="{BB962C8B-B14F-4D97-AF65-F5344CB8AC3E}">
        <p14:creationId xmlns:p14="http://schemas.microsoft.com/office/powerpoint/2010/main" val="11316458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2F5D9B-67AF-5859-872A-DA14FF560522}"/>
              </a:ext>
            </a:extLst>
          </p:cNvPr>
          <p:cNvSpPr>
            <a:spLocks noGrp="1"/>
          </p:cNvSpPr>
          <p:nvPr>
            <p:ph type="title"/>
          </p:nvPr>
        </p:nvSpPr>
        <p:spPr/>
        <p:txBody>
          <a:bodyPr/>
          <a:lstStyle/>
          <a:p>
            <a:r>
              <a:rPr lang="ro-RO" b="1"/>
              <a:t>Rezultate și comparații</a:t>
            </a:r>
            <a:endParaRPr lang="en-US" b="1"/>
          </a:p>
        </p:txBody>
      </p:sp>
      <p:pic>
        <p:nvPicPr>
          <p:cNvPr id="5" name="Content Placeholder 4" descr="A screenshot of a computer&#10;&#10;Description automatically generated">
            <a:extLst>
              <a:ext uri="{FF2B5EF4-FFF2-40B4-BE49-F238E27FC236}">
                <a16:creationId xmlns:a16="http://schemas.microsoft.com/office/drawing/2014/main" id="{85371CF2-E2C3-C3D8-2D21-493B859AC67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68246" y="1436915"/>
            <a:ext cx="9655507" cy="4833258"/>
          </a:xfrm>
        </p:spPr>
      </p:pic>
    </p:spTree>
    <p:extLst>
      <p:ext uri="{BB962C8B-B14F-4D97-AF65-F5344CB8AC3E}">
        <p14:creationId xmlns:p14="http://schemas.microsoft.com/office/powerpoint/2010/main" val="173974290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Custom 1">
      <a:majorFont>
        <a:latin typeface="Roboto"/>
        <a:ea typeface=""/>
        <a:cs typeface=""/>
      </a:majorFont>
      <a:minorFont>
        <a:latin typeface="Robot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818</TotalTime>
  <Words>603</Words>
  <Application>Microsoft Office PowerPoint</Application>
  <PresentationFormat>Widescreen</PresentationFormat>
  <Paragraphs>76</Paragraphs>
  <Slides>15</Slides>
  <Notes>0</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15</vt:i4>
      </vt:variant>
    </vt:vector>
  </HeadingPairs>
  <TitlesOfParts>
    <vt:vector size="18" baseType="lpstr">
      <vt:lpstr>Arial</vt:lpstr>
      <vt:lpstr>Roboto</vt:lpstr>
      <vt:lpstr>Office Theme</vt:lpstr>
      <vt:lpstr>Comparație între Selenium și Cypress în web automation testing</vt:lpstr>
      <vt:lpstr>Descriere Selenium și Cypress</vt:lpstr>
      <vt:lpstr>Aspecte cheie ale comparației</vt:lpstr>
      <vt:lpstr>Date despre primul articol științific ales</vt:lpstr>
      <vt:lpstr>Scurt rezumat a primului articol</vt:lpstr>
      <vt:lpstr>Date despre al doilea articol științific ales</vt:lpstr>
      <vt:lpstr>Scurt rezumat a celui de-al doilea articol</vt:lpstr>
      <vt:lpstr>Platforma de testare și testele efectuate</vt:lpstr>
      <vt:lpstr>Rezultate și comparații</vt:lpstr>
      <vt:lpstr>Rezultate și comparații</vt:lpstr>
      <vt:lpstr>Rezultate și comparații</vt:lpstr>
      <vt:lpstr>Concluzii</vt:lpstr>
      <vt:lpstr>Demo – testare secvențială</vt:lpstr>
      <vt:lpstr>PowerPoint Presentation</vt:lpstr>
      <vt:lpstr>Bibliografie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 Program Testing Using Selenium Python: Best Practices and Effective Approaches</dc:title>
  <dc:creator>Robert-Alexandru BADEA (103590)</dc:creator>
  <cp:lastModifiedBy>Robert-Alexandru BADEA (103590)</cp:lastModifiedBy>
  <cp:revision>23</cp:revision>
  <dcterms:created xsi:type="dcterms:W3CDTF">2024-04-21T18:40:18Z</dcterms:created>
  <dcterms:modified xsi:type="dcterms:W3CDTF">2024-05-12T20:10:10Z</dcterms:modified>
</cp:coreProperties>
</file>

<file path=docProps/thumbnail.jpeg>
</file>